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Lst>
  <p:sldSz cx="18288000" cy="10287000"/>
  <p:notesSz cx="6858000" cy="9144000"/>
  <p:embeddedFontLst>
    <p:embeddedFont>
      <p:font typeface="Aileron Regular" charset="1" panose="00000500000000000000"/>
      <p:regular r:id="rId6"/>
    </p:embeddedFont>
    <p:embeddedFont>
      <p:font typeface="Aileron Regular Bold" charset="1" panose="00000800000000000000"/>
      <p:regular r:id="rId7"/>
    </p:embeddedFont>
    <p:embeddedFont>
      <p:font typeface="Aileron Regular Italics" charset="1" panose="00000500000000000000"/>
      <p:regular r:id="rId8"/>
    </p:embeddedFont>
    <p:embeddedFont>
      <p:font typeface="Aileron Regular Bold Italics" charset="1" panose="00000800000000000000"/>
      <p:regular r:id="rId9"/>
    </p:embeddedFont>
    <p:embeddedFont>
      <p:font typeface="Arimo" charset="1" panose="020B0604020202020204"/>
      <p:regular r:id="rId10"/>
    </p:embeddedFont>
    <p:embeddedFont>
      <p:font typeface="Arimo Bold" charset="1" panose="020B0704020202020204"/>
      <p:regular r:id="rId11"/>
    </p:embeddedFont>
    <p:embeddedFont>
      <p:font typeface="Arimo Italics" charset="1" panose="020B0604020202090204"/>
      <p:regular r:id="rId12"/>
    </p:embeddedFont>
    <p:embeddedFont>
      <p:font typeface="Arimo Bold Italics" charset="1" panose="020B0704020202090204"/>
      <p:regular r:id="rId13"/>
    </p:embeddedFont>
    <p:embeddedFont>
      <p:font typeface="Abril Fatface" charset="1" panose="02000503000000020003"/>
      <p:regular r:id="rId14"/>
    </p:embeddedFont>
    <p:embeddedFont>
      <p:font typeface="Abril Fatface Italics" charset="1" panose="02000503000000020003"/>
      <p:regular r:id="rId15"/>
    </p:embeddedFont>
    <p:embeddedFont>
      <p:font typeface="Kollektif" charset="1" panose="020B0604020101010102"/>
      <p:regular r:id="rId16"/>
    </p:embeddedFont>
    <p:embeddedFont>
      <p:font typeface="Kollektif Bold" charset="1" panose="020B0604020101010102"/>
      <p:regular r:id="rId17"/>
    </p:embeddedFont>
    <p:embeddedFont>
      <p:font typeface="Kollektif Italics" charset="1" panose="020B0604020101010102"/>
      <p:regular r:id="rId18"/>
    </p:embeddedFont>
    <p:embeddedFont>
      <p:font typeface="Kollektif Bold Italics" charset="1" panose="020B0604020101010102"/>
      <p:regular r:id="rId19"/>
    </p:embeddedFont>
    <p:embeddedFont>
      <p:font typeface="Aileron Heavy" charset="1" panose="00000A00000000000000"/>
      <p:regular r:id="rId20"/>
    </p:embeddedFont>
    <p:embeddedFont>
      <p:font typeface="Aileron Heavy Bold" charset="1" panose="00000A00000000000000"/>
      <p:regular r:id="rId21"/>
    </p:embeddedFont>
    <p:embeddedFont>
      <p:font typeface="Aileron Heavy Italics" charset="1" panose="00000A00000000000000"/>
      <p:regular r:id="rId22"/>
    </p:embeddedFont>
    <p:embeddedFont>
      <p:font typeface="Aileron Heavy Bold Italics" charset="1" panose="00000A00000000000000"/>
      <p:regular r:id="rId23"/>
    </p:embeddedFont>
    <p:embeddedFont>
      <p:font typeface="Gabriel Sans Condensed Bold" charset="1" panose="02000000000000000000"/>
      <p:regular r:id="rId24"/>
    </p:embeddedFont>
    <p:embeddedFont>
      <p:font typeface="Gabriel Sans Condensed Bold Bold" charset="1" panose="02000000000000000000"/>
      <p:regular r:id="rId25"/>
    </p:embeddedFont>
    <p:embeddedFont>
      <p:font typeface="Gabriel Sans Condensed Bold Italics" charset="1" panose="02000000000000000000"/>
      <p:regular r:id="rId26"/>
    </p:embeddedFont>
    <p:embeddedFont>
      <p:font typeface="Gabriel Sans Condensed Bold Bold Italics" charset="1" panose="020000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png>
</file>

<file path=ppt/media/image3.svg>
</file>

<file path=ppt/media/image4.png>
</file>

<file path=ppt/media/image5.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31433" r="34273" b="437"/>
          <a:stretch>
            <a:fillRect/>
          </a:stretch>
        </p:blipFill>
        <p:spPr>
          <a:xfrm flipH="false" flipV="false" rot="0">
            <a:off x="6337725" y="-3480665"/>
            <a:ext cx="13133172" cy="901873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10800000">
            <a:off x="0" y="7065308"/>
            <a:ext cx="3221692" cy="3221692"/>
          </a:xfrm>
          <a:prstGeom prst="rect">
            <a:avLst/>
          </a:prstGeom>
        </p:spPr>
      </p:pic>
      <p:grpSp>
        <p:nvGrpSpPr>
          <p:cNvPr name="Group 4" id="4"/>
          <p:cNvGrpSpPr/>
          <p:nvPr/>
        </p:nvGrpSpPr>
        <p:grpSpPr>
          <a:xfrm rot="-8100000">
            <a:off x="-2418699" y="200754"/>
            <a:ext cx="22404652" cy="12962333"/>
            <a:chOff x="0" y="0"/>
            <a:chExt cx="35276568" cy="20409450"/>
          </a:xfrm>
        </p:grpSpPr>
        <p:sp>
          <p:nvSpPr>
            <p:cNvPr name="Freeform 5" id="5"/>
            <p:cNvSpPr/>
            <p:nvPr/>
          </p:nvSpPr>
          <p:spPr>
            <a:xfrm>
              <a:off x="0" y="0"/>
              <a:ext cx="35276569" cy="20409450"/>
            </a:xfrm>
            <a:custGeom>
              <a:avLst/>
              <a:gdLst/>
              <a:ahLst/>
              <a:cxnLst/>
              <a:rect r="r" b="b" t="t" l="l"/>
              <a:pathLst>
                <a:path h="20409450" w="35276569">
                  <a:moveTo>
                    <a:pt x="0" y="0"/>
                  </a:moveTo>
                  <a:lnTo>
                    <a:pt x="35276569" y="0"/>
                  </a:lnTo>
                  <a:lnTo>
                    <a:pt x="35276569" y="20409450"/>
                  </a:lnTo>
                  <a:lnTo>
                    <a:pt x="0" y="20409450"/>
                  </a:lnTo>
                  <a:close/>
                </a:path>
              </a:pathLst>
            </a:custGeom>
            <a:solidFill>
              <a:srgbClr val="F1EFE1"/>
            </a:solidFill>
          </p:spPr>
        </p:sp>
      </p:grpSp>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5400000">
            <a:off x="11828520" y="3135547"/>
            <a:ext cx="7151453" cy="7151453"/>
          </a:xfrm>
          <a:prstGeom prst="rect">
            <a:avLst/>
          </a:prstGeom>
        </p:spPr>
      </p:pic>
      <p:pic>
        <p:nvPicPr>
          <p:cNvPr name="Picture 7" id="7"/>
          <p:cNvPicPr>
            <a:picLocks noChangeAspect="true"/>
          </p:cNvPicPr>
          <p:nvPr/>
        </p:nvPicPr>
        <p:blipFill>
          <a:blip r:embed="rId5"/>
          <a:srcRect l="0" t="0" r="0" b="0"/>
          <a:stretch>
            <a:fillRect/>
          </a:stretch>
        </p:blipFill>
        <p:spPr>
          <a:xfrm flipH="false" flipV="false" rot="0">
            <a:off x="199156" y="179864"/>
            <a:ext cx="1640157" cy="1678300"/>
          </a:xfrm>
          <a:prstGeom prst="rect">
            <a:avLst/>
          </a:prstGeom>
        </p:spPr>
      </p:pic>
      <p:sp>
        <p:nvSpPr>
          <p:cNvPr name="TextBox 8" id="8"/>
          <p:cNvSpPr txBox="true"/>
          <p:nvPr/>
        </p:nvSpPr>
        <p:spPr>
          <a:xfrm rot="0">
            <a:off x="1028700" y="3464240"/>
            <a:ext cx="10119112" cy="1053465"/>
          </a:xfrm>
          <a:prstGeom prst="rect">
            <a:avLst/>
          </a:prstGeom>
        </p:spPr>
        <p:txBody>
          <a:bodyPr anchor="t" rtlCol="false" tIns="0" lIns="0" bIns="0" rIns="0">
            <a:spAutoFit/>
          </a:bodyPr>
          <a:lstStyle/>
          <a:p>
            <a:pPr>
              <a:lnSpc>
                <a:spcPts val="7979"/>
              </a:lnSpc>
            </a:pPr>
            <a:r>
              <a:rPr lang="en-US" sz="7599">
                <a:solidFill>
                  <a:srgbClr val="192954"/>
                </a:solidFill>
                <a:latin typeface="Kollektif Bold"/>
              </a:rPr>
              <a:t>Energy Management</a:t>
            </a:r>
            <a:r>
              <a:rPr lang="en-US" sz="1200">
                <a:solidFill>
                  <a:srgbClr val="192954"/>
                </a:solidFill>
                <a:latin typeface="Arimo Bold"/>
              </a:rPr>
              <a:t>​</a:t>
            </a:r>
          </a:p>
        </p:txBody>
      </p:sp>
      <p:sp>
        <p:nvSpPr>
          <p:cNvPr name="TextBox 9" id="9"/>
          <p:cNvSpPr txBox="true"/>
          <p:nvPr/>
        </p:nvSpPr>
        <p:spPr>
          <a:xfrm rot="0">
            <a:off x="2098636" y="191847"/>
            <a:ext cx="9518217" cy="1331595"/>
          </a:xfrm>
          <a:prstGeom prst="rect">
            <a:avLst/>
          </a:prstGeom>
        </p:spPr>
        <p:txBody>
          <a:bodyPr anchor="t" rtlCol="false" tIns="0" lIns="0" bIns="0" rIns="0">
            <a:spAutoFit/>
          </a:bodyPr>
          <a:lstStyle/>
          <a:p>
            <a:pPr algn="just">
              <a:lnSpc>
                <a:spcPts val="5040"/>
              </a:lnSpc>
            </a:pPr>
            <a:r>
              <a:rPr lang="en-US" sz="3600">
                <a:solidFill>
                  <a:srgbClr val="192954"/>
                </a:solidFill>
                <a:latin typeface="Gabriel Sans Condensed Bold"/>
              </a:rPr>
              <a:t>G.H. RAISONI COLLEGE OF ENGINEERING AND MANAGEMENT, WAGHOLI</a:t>
            </a:r>
          </a:p>
        </p:txBody>
      </p:sp>
      <p:sp>
        <p:nvSpPr>
          <p:cNvPr name="TextBox 10" id="10"/>
          <p:cNvSpPr txBox="true"/>
          <p:nvPr/>
        </p:nvSpPr>
        <p:spPr>
          <a:xfrm rot="0">
            <a:off x="3298980" y="1867689"/>
            <a:ext cx="6077489" cy="866775"/>
          </a:xfrm>
          <a:prstGeom prst="rect">
            <a:avLst/>
          </a:prstGeom>
        </p:spPr>
        <p:txBody>
          <a:bodyPr anchor="t" rtlCol="false" tIns="0" lIns="0" bIns="0" rIns="0">
            <a:spAutoFit/>
          </a:bodyPr>
          <a:lstStyle/>
          <a:p>
            <a:pPr algn="just">
              <a:lnSpc>
                <a:spcPts val="6300"/>
              </a:lnSpc>
            </a:pPr>
            <a:r>
              <a:rPr lang="en-US" sz="4500">
                <a:solidFill>
                  <a:srgbClr val="1D7151"/>
                </a:solidFill>
                <a:latin typeface="Gabriel Sans Condensed Bold Bold"/>
              </a:rPr>
              <a:t>Environmental Chemistry</a:t>
            </a:r>
          </a:p>
        </p:txBody>
      </p:sp>
      <p:sp>
        <p:nvSpPr>
          <p:cNvPr name="TextBox 11" id="11"/>
          <p:cNvSpPr txBox="true"/>
          <p:nvPr/>
        </p:nvSpPr>
        <p:spPr>
          <a:xfrm rot="0">
            <a:off x="6066853" y="5347565"/>
            <a:ext cx="11523336" cy="3599226"/>
          </a:xfrm>
          <a:prstGeom prst="rect">
            <a:avLst/>
          </a:prstGeom>
        </p:spPr>
        <p:txBody>
          <a:bodyPr anchor="t" rtlCol="false" tIns="0" lIns="0" bIns="0" rIns="0">
            <a:spAutoFit/>
          </a:bodyPr>
          <a:lstStyle/>
          <a:p>
            <a:pPr algn="just">
              <a:lnSpc>
                <a:spcPts val="6997"/>
              </a:lnSpc>
            </a:pPr>
            <a:r>
              <a:rPr lang="en-US" sz="4998">
                <a:solidFill>
                  <a:srgbClr val="1E1E1E"/>
                </a:solidFill>
                <a:latin typeface="Gabriel Sans Condensed Bold"/>
              </a:rPr>
              <a:t>Name- Pratik Rajesh Jade</a:t>
            </a:r>
          </a:p>
          <a:p>
            <a:pPr algn="just">
              <a:lnSpc>
                <a:spcPts val="6997"/>
              </a:lnSpc>
            </a:pPr>
            <a:r>
              <a:rPr lang="en-US" sz="4998">
                <a:solidFill>
                  <a:srgbClr val="1E1E1E"/>
                </a:solidFill>
                <a:latin typeface="Gabriel Sans Condensed Bold"/>
              </a:rPr>
              <a:t>Roll no- A72</a:t>
            </a:r>
          </a:p>
          <a:p>
            <a:pPr algn="just">
              <a:lnSpc>
                <a:spcPts val="6997"/>
              </a:lnSpc>
            </a:pPr>
            <a:r>
              <a:rPr lang="en-US" sz="4998">
                <a:solidFill>
                  <a:srgbClr val="1E1E1E"/>
                </a:solidFill>
                <a:latin typeface="Gabriel Sans Condensed Bold"/>
              </a:rPr>
              <a:t>Branch- F.Y. B TECH</a:t>
            </a:r>
          </a:p>
          <a:p>
            <a:pPr algn="just">
              <a:lnSpc>
                <a:spcPts val="6997"/>
              </a:lnSpc>
            </a:pPr>
            <a:r>
              <a:rPr lang="en-US" sz="4998">
                <a:solidFill>
                  <a:srgbClr val="1E1E1E"/>
                </a:solidFill>
                <a:latin typeface="Gabriel Sans Condensed Bold"/>
              </a:rPr>
              <a:t>Presented to - Dr Santosh Kumar Mishra</a:t>
            </a:r>
          </a:p>
        </p:txBody>
      </p:sp>
      <p:sp>
        <p:nvSpPr>
          <p:cNvPr name="TextBox 12" id="12"/>
          <p:cNvSpPr txBox="true"/>
          <p:nvPr/>
        </p:nvSpPr>
        <p:spPr>
          <a:xfrm rot="0">
            <a:off x="17590188" y="9598660"/>
            <a:ext cx="127159" cy="331470"/>
          </a:xfrm>
          <a:prstGeom prst="rect">
            <a:avLst/>
          </a:prstGeom>
        </p:spPr>
        <p:txBody>
          <a:bodyPr anchor="t" rtlCol="false" tIns="0" lIns="0" bIns="0" rIns="0">
            <a:spAutoFit/>
          </a:bodyPr>
          <a:lstStyle/>
          <a:p>
            <a:pPr algn="ctr">
              <a:lnSpc>
                <a:spcPts val="2519"/>
              </a:lnSpc>
            </a:pPr>
            <a:r>
              <a:rPr lang="en-US" sz="1799">
                <a:solidFill>
                  <a:srgbClr val="000000"/>
                </a:solidFill>
                <a:latin typeface="Arimo"/>
              </a:rPr>
              <a:t>1</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1EFE1"/>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15209" r="14089" b="5081"/>
          <a:stretch>
            <a:fillRect/>
          </a:stretch>
        </p:blipFill>
        <p:spPr>
          <a:xfrm flipH="false" flipV="false" rot="0">
            <a:off x="9670486" y="764011"/>
            <a:ext cx="9297142" cy="6469570"/>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9532857" y="3714176"/>
            <a:ext cx="3649123" cy="3649123"/>
          </a:xfrm>
          <a:prstGeom prst="rect">
            <a:avLst/>
          </a:prstGeom>
        </p:spPr>
      </p:pic>
      <p:grpSp>
        <p:nvGrpSpPr>
          <p:cNvPr name="Group 4" id="4"/>
          <p:cNvGrpSpPr/>
          <p:nvPr/>
        </p:nvGrpSpPr>
        <p:grpSpPr>
          <a:xfrm rot="-8100000">
            <a:off x="-5205852" y="1827204"/>
            <a:ext cx="21119189" cy="11822740"/>
            <a:chOff x="0" y="0"/>
            <a:chExt cx="33252581" cy="18615138"/>
          </a:xfrm>
        </p:grpSpPr>
        <p:sp>
          <p:nvSpPr>
            <p:cNvPr name="Freeform 5" id="5"/>
            <p:cNvSpPr/>
            <p:nvPr/>
          </p:nvSpPr>
          <p:spPr>
            <a:xfrm>
              <a:off x="0" y="0"/>
              <a:ext cx="33252581" cy="18615138"/>
            </a:xfrm>
            <a:custGeom>
              <a:avLst/>
              <a:gdLst/>
              <a:ahLst/>
              <a:cxnLst/>
              <a:rect r="r" b="b" t="t" l="l"/>
              <a:pathLst>
                <a:path h="18615138" w="33252581">
                  <a:moveTo>
                    <a:pt x="0" y="0"/>
                  </a:moveTo>
                  <a:lnTo>
                    <a:pt x="33252581" y="0"/>
                  </a:lnTo>
                  <a:lnTo>
                    <a:pt x="33252581" y="18615138"/>
                  </a:lnTo>
                  <a:lnTo>
                    <a:pt x="0" y="18615138"/>
                  </a:lnTo>
                  <a:close/>
                </a:path>
              </a:pathLst>
            </a:custGeom>
            <a:solidFill>
              <a:srgbClr val="F1EFE1"/>
            </a:solidFill>
          </p:spPr>
        </p:sp>
      </p:grpSp>
      <p:grpSp>
        <p:nvGrpSpPr>
          <p:cNvPr name="Group 6" id="6"/>
          <p:cNvGrpSpPr/>
          <p:nvPr/>
        </p:nvGrpSpPr>
        <p:grpSpPr>
          <a:xfrm rot="0">
            <a:off x="433282" y="606176"/>
            <a:ext cx="8914895" cy="2945416"/>
            <a:chOff x="0" y="0"/>
            <a:chExt cx="11886527" cy="3927221"/>
          </a:xfrm>
        </p:grpSpPr>
        <p:sp>
          <p:nvSpPr>
            <p:cNvPr name="TextBox 7" id="7"/>
            <p:cNvSpPr txBox="true"/>
            <p:nvPr/>
          </p:nvSpPr>
          <p:spPr>
            <a:xfrm rot="0">
              <a:off x="0" y="1597618"/>
              <a:ext cx="11886527" cy="2329603"/>
            </a:xfrm>
            <a:prstGeom prst="rect">
              <a:avLst/>
            </a:prstGeom>
          </p:spPr>
          <p:txBody>
            <a:bodyPr anchor="t" rtlCol="false" tIns="0" lIns="0" bIns="0" rIns="0">
              <a:spAutoFit/>
            </a:bodyPr>
            <a:lstStyle/>
            <a:p>
              <a:pPr>
                <a:lnSpc>
                  <a:spcPts val="3500"/>
                </a:lnSpc>
                <a:spcBef>
                  <a:spcPct val="0"/>
                </a:spcBef>
              </a:pPr>
              <a:r>
                <a:rPr lang="en-US" sz="2500">
                  <a:solidFill>
                    <a:srgbClr val="192954"/>
                  </a:solidFill>
                  <a:latin typeface="Aileron Regular"/>
                </a:rPr>
                <a:t>Energy management is a process that involves </a:t>
              </a:r>
              <a:r>
                <a:rPr lang="en-US" sz="1200">
                  <a:solidFill>
                    <a:srgbClr val="192954"/>
                  </a:solidFill>
                  <a:latin typeface="Arimo Bold"/>
                </a:rPr>
                <a:t>optimization of energy use </a:t>
              </a:r>
              <a:r>
                <a:rPr lang="en-US" sz="1200">
                  <a:solidFill>
                    <a:srgbClr val="192954"/>
                  </a:solidFill>
                  <a:latin typeface="Arimo"/>
                </a:rPr>
                <a:t>for the</a:t>
              </a:r>
              <a:r>
                <a:rPr lang="en-US" sz="1200">
                  <a:solidFill>
                    <a:srgbClr val="192954"/>
                  </a:solidFill>
                  <a:latin typeface="Arimo Bold"/>
                </a:rPr>
                <a:t> best possible outcomes </a:t>
              </a:r>
              <a:r>
                <a:rPr lang="en-US" sz="1200">
                  <a:solidFill>
                    <a:srgbClr val="192954"/>
                  </a:solidFill>
                  <a:latin typeface="Arimo"/>
                </a:rPr>
                <a:t>and</a:t>
              </a:r>
              <a:r>
                <a:rPr lang="en-US" sz="1200">
                  <a:solidFill>
                    <a:srgbClr val="192954"/>
                  </a:solidFill>
                  <a:latin typeface="Arimo Bold"/>
                </a:rPr>
                <a:t> taking steps for its conservation</a:t>
              </a:r>
              <a:r>
                <a:rPr lang="en-US" sz="1200">
                  <a:solidFill>
                    <a:srgbClr val="192954"/>
                  </a:solidFill>
                  <a:latin typeface="Arimo"/>
                </a:rPr>
                <a:t>. It also includes planning related to the </a:t>
              </a:r>
              <a:r>
                <a:rPr lang="en-US" sz="1200">
                  <a:solidFill>
                    <a:srgbClr val="192954"/>
                  </a:solidFill>
                  <a:latin typeface="Arimo Bold"/>
                </a:rPr>
                <a:t>production of energy</a:t>
              </a:r>
              <a:r>
                <a:rPr lang="en-US" sz="1200">
                  <a:solidFill>
                    <a:srgbClr val="192954"/>
                  </a:solidFill>
                  <a:latin typeface="Arimo"/>
                </a:rPr>
                <a:t> and its </a:t>
              </a:r>
              <a:r>
                <a:rPr lang="en-US" sz="1200">
                  <a:solidFill>
                    <a:srgbClr val="192954"/>
                  </a:solidFill>
                  <a:latin typeface="Arimo Bold"/>
                </a:rPr>
                <a:t>storage for future usage</a:t>
              </a:r>
              <a:r>
                <a:rPr lang="en-US" sz="1200">
                  <a:solidFill>
                    <a:srgbClr val="192954"/>
                  </a:solidFill>
                  <a:latin typeface="Arimo"/>
                </a:rPr>
                <a:t>.</a:t>
              </a:r>
            </a:p>
          </p:txBody>
        </p:sp>
        <p:sp>
          <p:nvSpPr>
            <p:cNvPr name="TextBox 8" id="8"/>
            <p:cNvSpPr txBox="true"/>
            <p:nvPr/>
          </p:nvSpPr>
          <p:spPr>
            <a:xfrm rot="0">
              <a:off x="0" y="76200"/>
              <a:ext cx="10512347" cy="1061720"/>
            </a:xfrm>
            <a:prstGeom prst="rect">
              <a:avLst/>
            </a:prstGeom>
          </p:spPr>
          <p:txBody>
            <a:bodyPr anchor="t" rtlCol="false" tIns="0" lIns="0" bIns="0" rIns="0">
              <a:spAutoFit/>
            </a:bodyPr>
            <a:lstStyle/>
            <a:p>
              <a:pPr>
                <a:lnSpc>
                  <a:spcPts val="5880"/>
                </a:lnSpc>
              </a:pPr>
              <a:r>
                <a:rPr lang="en-US" sz="5600">
                  <a:solidFill>
                    <a:srgbClr val="192954"/>
                  </a:solidFill>
                  <a:latin typeface="Kollektif Bold"/>
                </a:rPr>
                <a:t>Definition</a:t>
              </a:r>
            </a:p>
          </p:txBody>
        </p:sp>
      </p:grpSp>
      <p:sp>
        <p:nvSpPr>
          <p:cNvPr name="TextBox 9" id="9"/>
          <p:cNvSpPr txBox="true"/>
          <p:nvPr/>
        </p:nvSpPr>
        <p:spPr>
          <a:xfrm rot="0">
            <a:off x="110973" y="3666551"/>
            <a:ext cx="9559513" cy="6171565"/>
          </a:xfrm>
          <a:prstGeom prst="rect">
            <a:avLst/>
          </a:prstGeom>
        </p:spPr>
        <p:txBody>
          <a:bodyPr anchor="t" rtlCol="false" tIns="0" lIns="0" bIns="0" rIns="0">
            <a:spAutoFit/>
          </a:bodyPr>
          <a:lstStyle/>
          <a:p>
            <a:pPr marL="539749" indent="-269875" lvl="1">
              <a:lnSpc>
                <a:spcPts val="3499"/>
              </a:lnSpc>
              <a:buFont typeface="Arial"/>
              <a:buChar char="•"/>
            </a:pPr>
            <a:r>
              <a:rPr lang="en-US" sz="2500">
                <a:solidFill>
                  <a:srgbClr val="000000"/>
                </a:solidFill>
                <a:latin typeface="Aileron Regular"/>
              </a:rPr>
              <a:t>So, the ultimate aim of this process is not only to save the cost but also to achieve complete environmental sustainability.</a:t>
            </a:r>
          </a:p>
          <a:p>
            <a:pPr marL="539749" indent="-269875" lvl="1">
              <a:lnSpc>
                <a:spcPts val="3499"/>
              </a:lnSpc>
              <a:buFont typeface="Arial"/>
              <a:buChar char="•"/>
            </a:pPr>
            <a:r>
              <a:rPr lang="en-US" sz="2499">
                <a:solidFill>
                  <a:srgbClr val="000000"/>
                </a:solidFill>
                <a:latin typeface="Aileron Regular"/>
              </a:rPr>
              <a:t>Whenever energy is consumed or is produced by fossil fuels, some amount of greenhouse gases, mainly carbon dioxide is released into the atmosphere. This contributes to global warming which is an undesirable phenomenon. So, efficient energy management is also a key component of Carbon Management or Net-Zero.</a:t>
            </a:r>
          </a:p>
          <a:p>
            <a:pPr marL="539749" indent="-269875" lvl="1">
              <a:lnSpc>
                <a:spcPts val="3499"/>
              </a:lnSpc>
              <a:buFont typeface="Arial"/>
              <a:buChar char="•"/>
            </a:pPr>
            <a:r>
              <a:rPr lang="en-US" sz="2499">
                <a:solidFill>
                  <a:srgbClr val="000000"/>
                </a:solidFill>
                <a:latin typeface="Aileron Regular"/>
              </a:rPr>
              <a:t>Contrary to the prevalent belief, energy management applies not only to large buildings and industrial facilities but even to small living units, like our kitchens or dining room.</a:t>
            </a:r>
          </a:p>
          <a:p>
            <a:pPr marL="539750" indent="-269875" lvl="1">
              <a:lnSpc>
                <a:spcPts val="3500"/>
              </a:lnSpc>
              <a:buFont typeface="Arial"/>
              <a:buChar char="•"/>
            </a:pPr>
            <a:r>
              <a:rPr lang="en-US" sz="2499">
                <a:solidFill>
                  <a:srgbClr val="000000"/>
                </a:solidFill>
                <a:latin typeface="Aileron Regular"/>
              </a:rPr>
              <a:t>So, you can start applying the process right away from your home by switching off the electrical appliances when not in use to save your electricity bills.</a:t>
            </a:r>
          </a:p>
        </p:txBody>
      </p:sp>
      <p:sp>
        <p:nvSpPr>
          <p:cNvPr name="TextBox 10" id="10"/>
          <p:cNvSpPr txBox="true"/>
          <p:nvPr/>
        </p:nvSpPr>
        <p:spPr>
          <a:xfrm rot="0">
            <a:off x="17590188" y="9598660"/>
            <a:ext cx="127159" cy="331470"/>
          </a:xfrm>
          <a:prstGeom prst="rect">
            <a:avLst/>
          </a:prstGeom>
        </p:spPr>
        <p:txBody>
          <a:bodyPr anchor="t" rtlCol="false" tIns="0" lIns="0" bIns="0" rIns="0">
            <a:spAutoFit/>
          </a:bodyPr>
          <a:lstStyle/>
          <a:p>
            <a:pPr algn="ctr">
              <a:lnSpc>
                <a:spcPts val="2519"/>
              </a:lnSpc>
            </a:pPr>
            <a:r>
              <a:rPr lang="en-US" sz="1799">
                <a:solidFill>
                  <a:srgbClr val="000000"/>
                </a:solidFill>
                <a:latin typeface="Arimo"/>
              </a:rPr>
              <a:t>2</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1EFE1"/>
        </a:solidFill>
      </p:bgPr>
    </p:bg>
    <p:spTree>
      <p:nvGrpSpPr>
        <p:cNvPr id="1" name=""/>
        <p:cNvGrpSpPr/>
        <p:nvPr/>
      </p:nvGrpSpPr>
      <p:grpSpPr>
        <a:xfrm>
          <a:off x="0" y="0"/>
          <a:ext cx="0" cy="0"/>
          <a:chOff x="0" y="0"/>
          <a:chExt cx="0" cy="0"/>
        </a:xfrm>
      </p:grpSpPr>
      <p:grpSp>
        <p:nvGrpSpPr>
          <p:cNvPr name="Group 2" id="2"/>
          <p:cNvGrpSpPr/>
          <p:nvPr/>
        </p:nvGrpSpPr>
        <p:grpSpPr>
          <a:xfrm rot="-9622901">
            <a:off x="266672" y="-3690338"/>
            <a:ext cx="20124627" cy="8950886"/>
            <a:chOff x="0" y="0"/>
            <a:chExt cx="31686624" cy="14093347"/>
          </a:xfrm>
        </p:grpSpPr>
        <p:sp>
          <p:nvSpPr>
            <p:cNvPr name="Freeform 3" id="3"/>
            <p:cNvSpPr/>
            <p:nvPr/>
          </p:nvSpPr>
          <p:spPr>
            <a:xfrm>
              <a:off x="0" y="0"/>
              <a:ext cx="31686624" cy="14093346"/>
            </a:xfrm>
            <a:custGeom>
              <a:avLst/>
              <a:gdLst/>
              <a:ahLst/>
              <a:cxnLst/>
              <a:rect r="r" b="b" t="t" l="l"/>
              <a:pathLst>
                <a:path h="14093346" w="31686624">
                  <a:moveTo>
                    <a:pt x="0" y="0"/>
                  </a:moveTo>
                  <a:lnTo>
                    <a:pt x="31686624" y="0"/>
                  </a:lnTo>
                  <a:lnTo>
                    <a:pt x="31686624" y="14093346"/>
                  </a:lnTo>
                  <a:lnTo>
                    <a:pt x="0" y="14093346"/>
                  </a:lnTo>
                  <a:close/>
                </a:path>
              </a:pathLst>
            </a:custGeom>
            <a:solidFill>
              <a:srgbClr val="99B951"/>
            </a:solidFill>
          </p:spPr>
        </p:sp>
      </p:grpSp>
      <p:grpSp>
        <p:nvGrpSpPr>
          <p:cNvPr name="Group 4" id="4"/>
          <p:cNvGrpSpPr/>
          <p:nvPr/>
        </p:nvGrpSpPr>
        <p:grpSpPr>
          <a:xfrm rot="0">
            <a:off x="3189964" y="2668992"/>
            <a:ext cx="862338" cy="862338"/>
            <a:chOff x="0" y="0"/>
            <a:chExt cx="6350000" cy="6350000"/>
          </a:xfrm>
        </p:grpSpPr>
        <p:sp>
          <p:nvSpPr>
            <p:cNvPr name="Freeform 5" id="5"/>
            <p:cNvSpPr/>
            <p:nvPr/>
          </p:nvSpPr>
          <p:spPr>
            <a:xfrm>
              <a:off x="14167" y="0"/>
              <a:ext cx="6321665" cy="6350000"/>
            </a:xfrm>
            <a:custGeom>
              <a:avLst/>
              <a:gdLst/>
              <a:ahLst/>
              <a:cxnLst/>
              <a:rect r="r" b="b" t="t" l="l"/>
              <a:pathLst>
                <a:path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FFFFF"/>
            </a:solidFill>
            <a:ln>
              <a:solidFill>
                <a:srgbClr val="000000"/>
              </a:solidFill>
            </a:ln>
          </p:spPr>
        </p:sp>
      </p:grpSp>
      <p:grpSp>
        <p:nvGrpSpPr>
          <p:cNvPr name="Group 6" id="6"/>
          <p:cNvGrpSpPr/>
          <p:nvPr/>
        </p:nvGrpSpPr>
        <p:grpSpPr>
          <a:xfrm rot="0">
            <a:off x="8865167" y="1725252"/>
            <a:ext cx="9422833" cy="1887480"/>
            <a:chOff x="0" y="0"/>
            <a:chExt cx="12563778" cy="2516640"/>
          </a:xfrm>
        </p:grpSpPr>
        <p:sp>
          <p:nvSpPr>
            <p:cNvPr name="TextBox 7" id="7"/>
            <p:cNvSpPr txBox="true"/>
            <p:nvPr/>
          </p:nvSpPr>
          <p:spPr>
            <a:xfrm rot="0">
              <a:off x="0" y="-104775"/>
              <a:ext cx="12563778" cy="565700"/>
            </a:xfrm>
            <a:prstGeom prst="rect">
              <a:avLst/>
            </a:prstGeom>
          </p:spPr>
          <p:txBody>
            <a:bodyPr anchor="t" rtlCol="false" tIns="0" lIns="0" bIns="0" rIns="0">
              <a:spAutoFit/>
            </a:bodyPr>
            <a:lstStyle/>
            <a:p>
              <a:pPr algn="just">
                <a:lnSpc>
                  <a:spcPts val="3817"/>
                </a:lnSpc>
              </a:pPr>
              <a:r>
                <a:rPr lang="en-US" sz="2299" spc="101">
                  <a:solidFill>
                    <a:srgbClr val="192954"/>
                  </a:solidFill>
                  <a:latin typeface="Aileron Heavy Bold"/>
                </a:rPr>
                <a:t>3. TO REDUCE GREENHOUSE GAS EMISSIONS</a:t>
              </a:r>
            </a:p>
          </p:txBody>
        </p:sp>
        <p:sp>
          <p:nvSpPr>
            <p:cNvPr name="TextBox 8" id="8"/>
            <p:cNvSpPr txBox="true"/>
            <p:nvPr/>
          </p:nvSpPr>
          <p:spPr>
            <a:xfrm rot="0">
              <a:off x="0" y="548775"/>
              <a:ext cx="10527320" cy="1967865"/>
            </a:xfrm>
            <a:prstGeom prst="rect">
              <a:avLst/>
            </a:prstGeom>
          </p:spPr>
          <p:txBody>
            <a:bodyPr anchor="t" rtlCol="false" tIns="0" lIns="0" bIns="0" rIns="0">
              <a:spAutoFit/>
            </a:bodyPr>
            <a:lstStyle/>
            <a:p>
              <a:pPr>
                <a:lnSpc>
                  <a:spcPts val="2940"/>
                </a:lnSpc>
                <a:spcBef>
                  <a:spcPct val="0"/>
                </a:spcBef>
              </a:pPr>
              <a:r>
                <a:rPr lang="en-US" sz="2100">
                  <a:solidFill>
                    <a:srgbClr val="192954"/>
                  </a:solidFill>
                  <a:latin typeface="Arimo"/>
                </a:rPr>
                <a:t>38%</a:t>
              </a:r>
              <a:r>
                <a:rPr lang="en-US" sz="2100">
                  <a:solidFill>
                    <a:srgbClr val="192954"/>
                  </a:solidFill>
                  <a:latin typeface="Arimo"/>
                </a:rPr>
                <a:t> of the world’s total electricity is produced via coal power plants. The burning of coal and other fossil fuels release Greenhouse gases like CO2, CH4, CO, CfCl, etc that poses the threat of global warming and its induced climate change.</a:t>
              </a:r>
            </a:p>
          </p:txBody>
        </p:sp>
      </p:grpSp>
      <p:sp>
        <p:nvSpPr>
          <p:cNvPr name="TextBox 9" id="9"/>
          <p:cNvSpPr txBox="true"/>
          <p:nvPr/>
        </p:nvSpPr>
        <p:spPr>
          <a:xfrm rot="0">
            <a:off x="444847" y="572634"/>
            <a:ext cx="11796809" cy="1524000"/>
          </a:xfrm>
          <a:prstGeom prst="rect">
            <a:avLst/>
          </a:prstGeom>
        </p:spPr>
        <p:txBody>
          <a:bodyPr anchor="t" rtlCol="false" tIns="0" lIns="0" bIns="0" rIns="0">
            <a:spAutoFit/>
          </a:bodyPr>
          <a:lstStyle/>
          <a:p>
            <a:pPr>
              <a:lnSpc>
                <a:spcPts val="5880"/>
              </a:lnSpc>
            </a:pPr>
            <a:r>
              <a:rPr lang="en-US" sz="5600">
                <a:solidFill>
                  <a:srgbClr val="192954"/>
                </a:solidFill>
                <a:latin typeface="Kollektif Bold"/>
              </a:rPr>
              <a:t>Why is Energy Management important?</a:t>
            </a:r>
          </a:p>
        </p:txBody>
      </p:sp>
      <p:grpSp>
        <p:nvGrpSpPr>
          <p:cNvPr name="Group 10" id="10"/>
          <p:cNvGrpSpPr/>
          <p:nvPr/>
        </p:nvGrpSpPr>
        <p:grpSpPr>
          <a:xfrm rot="-9622901">
            <a:off x="-6479488" y="8462933"/>
            <a:ext cx="20124627" cy="8722700"/>
            <a:chOff x="0" y="0"/>
            <a:chExt cx="31686624" cy="13734063"/>
          </a:xfrm>
        </p:grpSpPr>
        <p:sp>
          <p:nvSpPr>
            <p:cNvPr name="Freeform 11" id="11"/>
            <p:cNvSpPr/>
            <p:nvPr/>
          </p:nvSpPr>
          <p:spPr>
            <a:xfrm>
              <a:off x="0" y="0"/>
              <a:ext cx="31686624" cy="13734062"/>
            </a:xfrm>
            <a:custGeom>
              <a:avLst/>
              <a:gdLst/>
              <a:ahLst/>
              <a:cxnLst/>
              <a:rect r="r" b="b" t="t" l="l"/>
              <a:pathLst>
                <a:path h="13734062" w="31686624">
                  <a:moveTo>
                    <a:pt x="0" y="0"/>
                  </a:moveTo>
                  <a:lnTo>
                    <a:pt x="31686624" y="0"/>
                  </a:lnTo>
                  <a:lnTo>
                    <a:pt x="31686624" y="13734062"/>
                  </a:lnTo>
                  <a:lnTo>
                    <a:pt x="0" y="13734062"/>
                  </a:lnTo>
                  <a:close/>
                </a:path>
              </a:pathLst>
            </a:custGeom>
            <a:solidFill>
              <a:srgbClr val="F4F4F4"/>
            </a:solidFill>
          </p:spPr>
        </p:sp>
      </p:grpSp>
      <p:grpSp>
        <p:nvGrpSpPr>
          <p:cNvPr name="Group 12" id="12"/>
          <p:cNvGrpSpPr/>
          <p:nvPr/>
        </p:nvGrpSpPr>
        <p:grpSpPr>
          <a:xfrm rot="0">
            <a:off x="444847" y="5599922"/>
            <a:ext cx="8420319" cy="2963170"/>
            <a:chOff x="0" y="0"/>
            <a:chExt cx="11227092" cy="3950893"/>
          </a:xfrm>
        </p:grpSpPr>
        <p:sp>
          <p:nvSpPr>
            <p:cNvPr name="TextBox 13" id="13"/>
            <p:cNvSpPr txBox="true"/>
            <p:nvPr/>
          </p:nvSpPr>
          <p:spPr>
            <a:xfrm rot="0">
              <a:off x="0" y="-104775"/>
              <a:ext cx="11227092" cy="565700"/>
            </a:xfrm>
            <a:prstGeom prst="rect">
              <a:avLst/>
            </a:prstGeom>
          </p:spPr>
          <p:txBody>
            <a:bodyPr anchor="t" rtlCol="false" tIns="0" lIns="0" bIns="0" rIns="0">
              <a:spAutoFit/>
            </a:bodyPr>
            <a:lstStyle/>
            <a:p>
              <a:pPr algn="just">
                <a:lnSpc>
                  <a:spcPts val="3817"/>
                </a:lnSpc>
              </a:pPr>
              <a:r>
                <a:rPr lang="en-US" sz="2299" spc="101">
                  <a:solidFill>
                    <a:srgbClr val="192954"/>
                  </a:solidFill>
                  <a:latin typeface="Aileron Heavy Bold"/>
                </a:rPr>
                <a:t>2. REDUCES THE RISK OF ENERGY SCARCITY</a:t>
              </a:r>
            </a:p>
          </p:txBody>
        </p:sp>
        <p:sp>
          <p:nvSpPr>
            <p:cNvPr name="TextBox 14" id="14"/>
            <p:cNvSpPr txBox="true"/>
            <p:nvPr/>
          </p:nvSpPr>
          <p:spPr>
            <a:xfrm rot="0">
              <a:off x="0" y="548775"/>
              <a:ext cx="9407298" cy="3402118"/>
            </a:xfrm>
            <a:prstGeom prst="rect">
              <a:avLst/>
            </a:prstGeom>
          </p:spPr>
          <p:txBody>
            <a:bodyPr anchor="t" rtlCol="false" tIns="0" lIns="0" bIns="0" rIns="0">
              <a:spAutoFit/>
            </a:bodyPr>
            <a:lstStyle/>
            <a:p>
              <a:pPr>
                <a:lnSpc>
                  <a:spcPts val="2800"/>
                </a:lnSpc>
              </a:pPr>
              <a:r>
                <a:rPr lang="en-US" sz="2000">
                  <a:solidFill>
                    <a:srgbClr val="192954"/>
                  </a:solidFill>
                  <a:latin typeface="Arimo"/>
                </a:rPr>
                <a:t>Though energy is just converted from one form to another, it’s still susceptible to its scarcity.</a:t>
              </a:r>
            </a:p>
            <a:p>
              <a:pPr>
                <a:lnSpc>
                  <a:spcPts val="2939"/>
                </a:lnSpc>
                <a:spcBef>
                  <a:spcPct val="0"/>
                </a:spcBef>
              </a:pPr>
              <a:r>
                <a:rPr lang="en-US" sz="2099">
                  <a:solidFill>
                    <a:srgbClr val="192954"/>
                  </a:solidFill>
                  <a:latin typeface="Arimo"/>
                </a:rPr>
                <a:t>As per a study conducted by the US Energy Information Administration(EIA), the world’s energy consumption is </a:t>
              </a:r>
              <a:r>
                <a:rPr lang="en-US" sz="2099">
                  <a:solidFill>
                    <a:srgbClr val="192954"/>
                  </a:solidFill>
                  <a:latin typeface="Arimo"/>
                </a:rPr>
                <a:t>expected to grow by 48%</a:t>
              </a:r>
              <a:r>
                <a:rPr lang="en-US" sz="2099">
                  <a:solidFill>
                    <a:srgbClr val="192954"/>
                  </a:solidFill>
                  <a:latin typeface="Arimo"/>
                </a:rPr>
                <a:t> by 2040. If not taken adequate steps, a sudden surge in energy demand may cause energy scarcity in the future.</a:t>
              </a:r>
            </a:p>
          </p:txBody>
        </p:sp>
      </p:grpSp>
      <p:grpSp>
        <p:nvGrpSpPr>
          <p:cNvPr name="Group 15" id="15"/>
          <p:cNvGrpSpPr/>
          <p:nvPr/>
        </p:nvGrpSpPr>
        <p:grpSpPr>
          <a:xfrm rot="0">
            <a:off x="444847" y="2509260"/>
            <a:ext cx="8420319" cy="2634240"/>
            <a:chOff x="0" y="0"/>
            <a:chExt cx="11227092" cy="3512320"/>
          </a:xfrm>
        </p:grpSpPr>
        <p:sp>
          <p:nvSpPr>
            <p:cNvPr name="TextBox 16" id="16"/>
            <p:cNvSpPr txBox="true"/>
            <p:nvPr/>
          </p:nvSpPr>
          <p:spPr>
            <a:xfrm rot="0">
              <a:off x="0" y="-104775"/>
              <a:ext cx="11227092" cy="565700"/>
            </a:xfrm>
            <a:prstGeom prst="rect">
              <a:avLst/>
            </a:prstGeom>
          </p:spPr>
          <p:txBody>
            <a:bodyPr anchor="t" rtlCol="false" tIns="0" lIns="0" bIns="0" rIns="0">
              <a:spAutoFit/>
            </a:bodyPr>
            <a:lstStyle/>
            <a:p>
              <a:pPr algn="just">
                <a:lnSpc>
                  <a:spcPts val="3817"/>
                </a:lnSpc>
              </a:pPr>
              <a:r>
                <a:rPr lang="en-US" sz="2299" spc="101">
                  <a:solidFill>
                    <a:srgbClr val="192954"/>
                  </a:solidFill>
                  <a:latin typeface="Aileron Heavy Bold"/>
                </a:rPr>
                <a:t>1. ENERGY MANAGEMENT SAVES COSTS</a:t>
              </a:r>
            </a:p>
          </p:txBody>
        </p:sp>
        <p:sp>
          <p:nvSpPr>
            <p:cNvPr name="TextBox 17" id="17"/>
            <p:cNvSpPr txBox="true"/>
            <p:nvPr/>
          </p:nvSpPr>
          <p:spPr>
            <a:xfrm rot="0">
              <a:off x="0" y="548775"/>
              <a:ext cx="9407298" cy="2963545"/>
            </a:xfrm>
            <a:prstGeom prst="rect">
              <a:avLst/>
            </a:prstGeom>
          </p:spPr>
          <p:txBody>
            <a:bodyPr anchor="t" rtlCol="false" tIns="0" lIns="0" bIns="0" rIns="0">
              <a:spAutoFit/>
            </a:bodyPr>
            <a:lstStyle/>
            <a:p>
              <a:pPr>
                <a:lnSpc>
                  <a:spcPts val="2939"/>
                </a:lnSpc>
              </a:pPr>
              <a:r>
                <a:rPr lang="en-US" sz="2099">
                  <a:solidFill>
                    <a:srgbClr val="192954"/>
                  </a:solidFill>
                  <a:latin typeface="Arimo"/>
                </a:rPr>
                <a:t>Now we already know this, using an EMS in a building may bring up to 29% savings on total energy consumption costs.</a:t>
              </a:r>
            </a:p>
            <a:p>
              <a:pPr>
                <a:lnSpc>
                  <a:spcPts val="2939"/>
                </a:lnSpc>
                <a:spcBef>
                  <a:spcPct val="0"/>
                </a:spcBef>
              </a:pPr>
              <a:r>
                <a:rPr lang="en-US" sz="2099">
                  <a:solidFill>
                    <a:srgbClr val="192954"/>
                  </a:solidFill>
                  <a:latin typeface="Arimo"/>
                </a:rPr>
                <a:t>But even a small measure if taken, such as replacing old CFL bulbs with more energy-efficient LED lights, can reduce the lighting energy consumption by </a:t>
              </a:r>
              <a:r>
                <a:rPr lang="en-US" sz="2099">
                  <a:solidFill>
                    <a:srgbClr val="192954"/>
                  </a:solidFill>
                  <a:latin typeface="Arimo"/>
                </a:rPr>
                <a:t>more than 50%</a:t>
              </a:r>
              <a:r>
                <a:rPr lang="en-US" sz="2099">
                  <a:solidFill>
                    <a:srgbClr val="192954"/>
                  </a:solidFill>
                  <a:latin typeface="Arimo"/>
                </a:rPr>
                <a:t>, given that it’s used for a long period of time.</a:t>
              </a:r>
            </a:p>
          </p:txBody>
        </p:sp>
      </p:grpSp>
      <p:grpSp>
        <p:nvGrpSpPr>
          <p:cNvPr name="Group 18" id="18"/>
          <p:cNvGrpSpPr/>
          <p:nvPr/>
        </p:nvGrpSpPr>
        <p:grpSpPr>
          <a:xfrm rot="0">
            <a:off x="8865167" y="3832234"/>
            <a:ext cx="9422833" cy="2634240"/>
            <a:chOff x="0" y="0"/>
            <a:chExt cx="12563778" cy="3512320"/>
          </a:xfrm>
        </p:grpSpPr>
        <p:sp>
          <p:nvSpPr>
            <p:cNvPr name="TextBox 19" id="19"/>
            <p:cNvSpPr txBox="true"/>
            <p:nvPr/>
          </p:nvSpPr>
          <p:spPr>
            <a:xfrm rot="0">
              <a:off x="0" y="-104775"/>
              <a:ext cx="12563778" cy="565700"/>
            </a:xfrm>
            <a:prstGeom prst="rect">
              <a:avLst/>
            </a:prstGeom>
          </p:spPr>
          <p:txBody>
            <a:bodyPr anchor="t" rtlCol="false" tIns="0" lIns="0" bIns="0" rIns="0">
              <a:spAutoFit/>
            </a:bodyPr>
            <a:lstStyle/>
            <a:p>
              <a:pPr algn="just">
                <a:lnSpc>
                  <a:spcPts val="3817"/>
                </a:lnSpc>
              </a:pPr>
              <a:r>
                <a:rPr lang="en-US" sz="2299" spc="101">
                  <a:solidFill>
                    <a:srgbClr val="192954"/>
                  </a:solidFill>
                  <a:latin typeface="Aileron Heavy Bold"/>
                </a:rPr>
                <a:t>4. TO MAINTAIN ENERGY PRICE</a:t>
              </a:r>
            </a:p>
          </p:txBody>
        </p:sp>
        <p:sp>
          <p:nvSpPr>
            <p:cNvPr name="TextBox 20" id="20"/>
            <p:cNvSpPr txBox="true"/>
            <p:nvPr/>
          </p:nvSpPr>
          <p:spPr>
            <a:xfrm rot="0">
              <a:off x="0" y="548775"/>
              <a:ext cx="10527320" cy="2963545"/>
            </a:xfrm>
            <a:prstGeom prst="rect">
              <a:avLst/>
            </a:prstGeom>
          </p:spPr>
          <p:txBody>
            <a:bodyPr anchor="t" rtlCol="false" tIns="0" lIns="0" bIns="0" rIns="0">
              <a:spAutoFit/>
            </a:bodyPr>
            <a:lstStyle/>
            <a:p>
              <a:pPr>
                <a:lnSpc>
                  <a:spcPts val="2940"/>
                </a:lnSpc>
              </a:pPr>
              <a:r>
                <a:rPr lang="en-US" sz="2100">
                  <a:solidFill>
                    <a:srgbClr val="192954"/>
                  </a:solidFill>
                  <a:latin typeface="Arimo"/>
                </a:rPr>
                <a:t>A balance between demand vs supply is essential to manage the cost of any commodity. And this goes with energy too. The fluctuations in energy prices will also affect the prices of electrical appliances.</a:t>
              </a:r>
            </a:p>
            <a:p>
              <a:pPr>
                <a:lnSpc>
                  <a:spcPts val="2940"/>
                </a:lnSpc>
                <a:spcBef>
                  <a:spcPct val="0"/>
                </a:spcBef>
              </a:pPr>
              <a:r>
                <a:rPr lang="en-US" sz="2100">
                  <a:solidFill>
                    <a:srgbClr val="192954"/>
                  </a:solidFill>
                  <a:latin typeface="Arimo"/>
                </a:rPr>
                <a:t>So, proper energy management will ensure the affordability of energy and its appliances in present times and for the future.</a:t>
              </a:r>
            </a:p>
          </p:txBody>
        </p:sp>
      </p:grpSp>
      <p:grpSp>
        <p:nvGrpSpPr>
          <p:cNvPr name="Group 21" id="21"/>
          <p:cNvGrpSpPr/>
          <p:nvPr/>
        </p:nvGrpSpPr>
        <p:grpSpPr>
          <a:xfrm rot="0">
            <a:off x="8865167" y="6737002"/>
            <a:ext cx="9422833" cy="3007620"/>
            <a:chOff x="0" y="0"/>
            <a:chExt cx="12563778" cy="4010160"/>
          </a:xfrm>
        </p:grpSpPr>
        <p:sp>
          <p:nvSpPr>
            <p:cNvPr name="TextBox 22" id="22"/>
            <p:cNvSpPr txBox="true"/>
            <p:nvPr/>
          </p:nvSpPr>
          <p:spPr>
            <a:xfrm rot="0">
              <a:off x="0" y="-104775"/>
              <a:ext cx="12563778" cy="565700"/>
            </a:xfrm>
            <a:prstGeom prst="rect">
              <a:avLst/>
            </a:prstGeom>
          </p:spPr>
          <p:txBody>
            <a:bodyPr anchor="t" rtlCol="false" tIns="0" lIns="0" bIns="0" rIns="0">
              <a:spAutoFit/>
            </a:bodyPr>
            <a:lstStyle/>
            <a:p>
              <a:pPr algn="just">
                <a:lnSpc>
                  <a:spcPts val="3817"/>
                </a:lnSpc>
              </a:pPr>
              <a:r>
                <a:rPr lang="en-US" sz="2299" spc="101">
                  <a:solidFill>
                    <a:srgbClr val="192954"/>
                  </a:solidFill>
                  <a:latin typeface="Aileron Heavy Bold"/>
                </a:rPr>
                <a:t>5. MANAGING ENERGY ALSO SAVES WATER</a:t>
              </a:r>
            </a:p>
          </p:txBody>
        </p:sp>
        <p:sp>
          <p:nvSpPr>
            <p:cNvPr name="TextBox 23" id="23"/>
            <p:cNvSpPr txBox="true"/>
            <p:nvPr/>
          </p:nvSpPr>
          <p:spPr>
            <a:xfrm rot="0">
              <a:off x="0" y="548775"/>
              <a:ext cx="10527320" cy="3461385"/>
            </a:xfrm>
            <a:prstGeom prst="rect">
              <a:avLst/>
            </a:prstGeom>
          </p:spPr>
          <p:txBody>
            <a:bodyPr anchor="t" rtlCol="false" tIns="0" lIns="0" bIns="0" rIns="0">
              <a:spAutoFit/>
            </a:bodyPr>
            <a:lstStyle/>
            <a:p>
              <a:pPr>
                <a:lnSpc>
                  <a:spcPts val="2940"/>
                </a:lnSpc>
                <a:spcBef>
                  <a:spcPct val="0"/>
                </a:spcBef>
              </a:pPr>
              <a:r>
                <a:rPr lang="en-US" sz="2100">
                  <a:solidFill>
                    <a:srgbClr val="192954"/>
                  </a:solidFill>
                  <a:latin typeface="Arimo"/>
                </a:rPr>
                <a:t>We just discussed the overhead costs of renewable energy sources. Going down further, the hydroelectric power plants, though they are free from fossil fuel consumption, may degrade the quality of water resources in a variety of ways. Oxygen stratification, eutrophication, thermal pollution, and mercury pollution are the major </a:t>
              </a:r>
              <a:r>
                <a:rPr lang="en-US" sz="2100">
                  <a:solidFill>
                    <a:srgbClr val="192954"/>
                  </a:solidFill>
                  <a:latin typeface="Arimo"/>
                </a:rPr>
                <a:t>challenges posed by hydroelectric facilities</a:t>
              </a:r>
              <a:r>
                <a:rPr lang="en-US" sz="2100">
                  <a:solidFill>
                    <a:srgbClr val="192954"/>
                  </a:solidFill>
                  <a:latin typeface="Arimo"/>
                </a:rPr>
                <a:t> where they are constructed</a:t>
              </a:r>
            </a:p>
          </p:txBody>
        </p:sp>
      </p:grpSp>
      <p:sp>
        <p:nvSpPr>
          <p:cNvPr name="TextBox 24" id="24"/>
          <p:cNvSpPr txBox="true"/>
          <p:nvPr/>
        </p:nvSpPr>
        <p:spPr>
          <a:xfrm rot="0">
            <a:off x="17590188" y="9598660"/>
            <a:ext cx="127159" cy="331470"/>
          </a:xfrm>
          <a:prstGeom prst="rect">
            <a:avLst/>
          </a:prstGeom>
        </p:spPr>
        <p:txBody>
          <a:bodyPr anchor="t" rtlCol="false" tIns="0" lIns="0" bIns="0" rIns="0">
            <a:spAutoFit/>
          </a:bodyPr>
          <a:lstStyle/>
          <a:p>
            <a:pPr algn="ctr">
              <a:lnSpc>
                <a:spcPts val="2519"/>
              </a:lnSpc>
            </a:pPr>
            <a:r>
              <a:rPr lang="en-US" sz="1799">
                <a:solidFill>
                  <a:srgbClr val="000000"/>
                </a:solidFill>
                <a:latin typeface="Arimo"/>
              </a:rPr>
              <a:t>3</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1EFE1"/>
        </a:solidFill>
      </p:bgPr>
    </p:bg>
    <p:spTree>
      <p:nvGrpSpPr>
        <p:cNvPr id="1" name=""/>
        <p:cNvGrpSpPr/>
        <p:nvPr/>
      </p:nvGrpSpPr>
      <p:grpSpPr>
        <a:xfrm>
          <a:off x="0" y="0"/>
          <a:ext cx="0" cy="0"/>
          <a:chOff x="0" y="0"/>
          <a:chExt cx="0" cy="0"/>
        </a:xfrm>
      </p:grpSpPr>
      <p:grpSp>
        <p:nvGrpSpPr>
          <p:cNvPr name="Group 2" id="2"/>
          <p:cNvGrpSpPr/>
          <p:nvPr/>
        </p:nvGrpSpPr>
        <p:grpSpPr>
          <a:xfrm rot="-9634762">
            <a:off x="-6666372" y="6153513"/>
            <a:ext cx="25047824" cy="9062650"/>
            <a:chOff x="0" y="0"/>
            <a:chExt cx="38951926" cy="14093347"/>
          </a:xfrm>
        </p:grpSpPr>
        <p:sp>
          <p:nvSpPr>
            <p:cNvPr name="Freeform 3" id="3"/>
            <p:cNvSpPr/>
            <p:nvPr/>
          </p:nvSpPr>
          <p:spPr>
            <a:xfrm>
              <a:off x="0" y="0"/>
              <a:ext cx="38951926" cy="14093346"/>
            </a:xfrm>
            <a:custGeom>
              <a:avLst/>
              <a:gdLst/>
              <a:ahLst/>
              <a:cxnLst/>
              <a:rect r="r" b="b" t="t" l="l"/>
              <a:pathLst>
                <a:path h="14093346" w="38951926">
                  <a:moveTo>
                    <a:pt x="0" y="0"/>
                  </a:moveTo>
                  <a:lnTo>
                    <a:pt x="38951926" y="0"/>
                  </a:lnTo>
                  <a:lnTo>
                    <a:pt x="38951926" y="14093346"/>
                  </a:lnTo>
                  <a:lnTo>
                    <a:pt x="0" y="14093346"/>
                  </a:lnTo>
                  <a:close/>
                </a:path>
              </a:pathLst>
            </a:custGeom>
            <a:solidFill>
              <a:srgbClr val="99B951"/>
            </a:solidFill>
          </p:spPr>
        </p:sp>
      </p:grpSp>
      <p:sp>
        <p:nvSpPr>
          <p:cNvPr name="TextBox 4" id="4"/>
          <p:cNvSpPr txBox="true"/>
          <p:nvPr/>
        </p:nvSpPr>
        <p:spPr>
          <a:xfrm rot="0">
            <a:off x="254276" y="573544"/>
            <a:ext cx="7036912" cy="1524000"/>
          </a:xfrm>
          <a:prstGeom prst="rect">
            <a:avLst/>
          </a:prstGeom>
        </p:spPr>
        <p:txBody>
          <a:bodyPr anchor="t" rtlCol="false" tIns="0" lIns="0" bIns="0" rIns="0">
            <a:spAutoFit/>
          </a:bodyPr>
          <a:lstStyle/>
          <a:p>
            <a:pPr>
              <a:lnSpc>
                <a:spcPts val="5880"/>
              </a:lnSpc>
            </a:pPr>
            <a:r>
              <a:rPr lang="en-US" sz="5600">
                <a:solidFill>
                  <a:srgbClr val="192954"/>
                </a:solidFill>
                <a:latin typeface="Kollektif Bold"/>
              </a:rPr>
              <a:t>How Energy Management Works</a:t>
            </a:r>
          </a:p>
        </p:txBody>
      </p:sp>
      <p:grpSp>
        <p:nvGrpSpPr>
          <p:cNvPr name="Group 5" id="5"/>
          <p:cNvGrpSpPr/>
          <p:nvPr/>
        </p:nvGrpSpPr>
        <p:grpSpPr>
          <a:xfrm rot="0">
            <a:off x="254276" y="2472240"/>
            <a:ext cx="3236603" cy="935558"/>
            <a:chOff x="0" y="0"/>
            <a:chExt cx="4315471" cy="1247411"/>
          </a:xfrm>
        </p:grpSpPr>
        <p:grpSp>
          <p:nvGrpSpPr>
            <p:cNvPr name="Group 6" id="6"/>
            <p:cNvGrpSpPr/>
            <p:nvPr/>
          </p:nvGrpSpPr>
          <p:grpSpPr>
            <a:xfrm rot="0">
              <a:off x="0" y="0"/>
              <a:ext cx="4315471" cy="1247411"/>
              <a:chOff x="0" y="0"/>
              <a:chExt cx="2075742" cy="600005"/>
            </a:xfrm>
          </p:grpSpPr>
          <p:sp>
            <p:nvSpPr>
              <p:cNvPr name="Freeform 7" id="7"/>
              <p:cNvSpPr/>
              <p:nvPr/>
            </p:nvSpPr>
            <p:spPr>
              <a:xfrm>
                <a:off x="0" y="0"/>
                <a:ext cx="2075742" cy="600005"/>
              </a:xfrm>
              <a:custGeom>
                <a:avLst/>
                <a:gdLst/>
                <a:ahLst/>
                <a:cxnLst/>
                <a:rect r="r" b="b" t="t" l="l"/>
                <a:pathLst>
                  <a:path h="600005" w="2075742">
                    <a:moveTo>
                      <a:pt x="0" y="0"/>
                    </a:moveTo>
                    <a:lnTo>
                      <a:pt x="2075742" y="0"/>
                    </a:lnTo>
                    <a:lnTo>
                      <a:pt x="2075742" y="600005"/>
                    </a:lnTo>
                    <a:lnTo>
                      <a:pt x="0" y="600005"/>
                    </a:lnTo>
                    <a:close/>
                  </a:path>
                </a:pathLst>
              </a:custGeom>
              <a:solidFill>
                <a:srgbClr val="99B951"/>
              </a:solidFill>
            </p:spPr>
          </p:sp>
        </p:grpSp>
        <p:sp>
          <p:nvSpPr>
            <p:cNvPr name="TextBox 8" id="8"/>
            <p:cNvSpPr txBox="true"/>
            <p:nvPr/>
          </p:nvSpPr>
          <p:spPr>
            <a:xfrm rot="0">
              <a:off x="483081" y="207780"/>
              <a:ext cx="3349309" cy="822325"/>
            </a:xfrm>
            <a:prstGeom prst="rect">
              <a:avLst/>
            </a:prstGeom>
          </p:spPr>
          <p:txBody>
            <a:bodyPr anchor="t" rtlCol="false" tIns="0" lIns="0" bIns="0" rIns="0">
              <a:spAutoFit/>
            </a:bodyPr>
            <a:lstStyle/>
            <a:p>
              <a:pPr marL="0" indent="0" lvl="0">
                <a:lnSpc>
                  <a:spcPts val="2419"/>
                </a:lnSpc>
              </a:pPr>
              <a:r>
                <a:rPr lang="en-US" sz="2016" spc="120">
                  <a:solidFill>
                    <a:srgbClr val="192954"/>
                  </a:solidFill>
                  <a:latin typeface="Aileron Heavy Bold"/>
                </a:rPr>
                <a:t>STEP 1: DATA COLLECTION</a:t>
              </a:r>
              <a:r>
                <a:rPr lang="en-US" sz="1200" spc="72">
                  <a:solidFill>
                    <a:srgbClr val="192954"/>
                  </a:solidFill>
                  <a:latin typeface="Arimo Bold"/>
                </a:rPr>
                <a:t>​</a:t>
              </a:r>
            </a:p>
          </p:txBody>
        </p:sp>
      </p:grpSp>
      <p:grpSp>
        <p:nvGrpSpPr>
          <p:cNvPr name="Group 9" id="9"/>
          <p:cNvGrpSpPr/>
          <p:nvPr/>
        </p:nvGrpSpPr>
        <p:grpSpPr>
          <a:xfrm rot="0">
            <a:off x="9144000" y="2472240"/>
            <a:ext cx="6665603" cy="935558"/>
            <a:chOff x="0" y="0"/>
            <a:chExt cx="8887471" cy="1247411"/>
          </a:xfrm>
        </p:grpSpPr>
        <p:grpSp>
          <p:nvGrpSpPr>
            <p:cNvPr name="Group 10" id="10"/>
            <p:cNvGrpSpPr/>
            <p:nvPr/>
          </p:nvGrpSpPr>
          <p:grpSpPr>
            <a:xfrm rot="0">
              <a:off x="0" y="0"/>
              <a:ext cx="8887471" cy="1247411"/>
              <a:chOff x="0" y="0"/>
              <a:chExt cx="4274875" cy="600005"/>
            </a:xfrm>
          </p:grpSpPr>
          <p:sp>
            <p:nvSpPr>
              <p:cNvPr name="Freeform 11" id="11"/>
              <p:cNvSpPr/>
              <p:nvPr/>
            </p:nvSpPr>
            <p:spPr>
              <a:xfrm>
                <a:off x="0" y="0"/>
                <a:ext cx="4274875" cy="600005"/>
              </a:xfrm>
              <a:custGeom>
                <a:avLst/>
                <a:gdLst/>
                <a:ahLst/>
                <a:cxnLst/>
                <a:rect r="r" b="b" t="t" l="l"/>
                <a:pathLst>
                  <a:path h="600005" w="4274875">
                    <a:moveTo>
                      <a:pt x="0" y="0"/>
                    </a:moveTo>
                    <a:lnTo>
                      <a:pt x="4274875" y="0"/>
                    </a:lnTo>
                    <a:lnTo>
                      <a:pt x="4274875" y="600005"/>
                    </a:lnTo>
                    <a:lnTo>
                      <a:pt x="0" y="600005"/>
                    </a:lnTo>
                    <a:close/>
                  </a:path>
                </a:pathLst>
              </a:custGeom>
              <a:solidFill>
                <a:srgbClr val="99B951"/>
              </a:solidFill>
            </p:spPr>
          </p:sp>
        </p:grpSp>
        <p:sp>
          <p:nvSpPr>
            <p:cNvPr name="TextBox 12" id="12"/>
            <p:cNvSpPr txBox="true"/>
            <p:nvPr/>
          </p:nvSpPr>
          <p:spPr>
            <a:xfrm rot="0">
              <a:off x="994878" y="207780"/>
              <a:ext cx="6897714" cy="822325"/>
            </a:xfrm>
            <a:prstGeom prst="rect">
              <a:avLst/>
            </a:prstGeom>
          </p:spPr>
          <p:txBody>
            <a:bodyPr anchor="t" rtlCol="false" tIns="0" lIns="0" bIns="0" rIns="0">
              <a:spAutoFit/>
            </a:bodyPr>
            <a:lstStyle/>
            <a:p>
              <a:pPr marL="0" indent="0" lvl="0">
                <a:lnSpc>
                  <a:spcPts val="2419"/>
                </a:lnSpc>
              </a:pPr>
              <a:r>
                <a:rPr lang="en-US" sz="2016" spc="120">
                  <a:solidFill>
                    <a:srgbClr val="192954"/>
                  </a:solidFill>
                  <a:latin typeface="Aileron Heavy Bold"/>
                </a:rPr>
                <a:t>STEP 2: FINDING AND QUANTIFYING OPPORTUNITIES TO SAVE ENERGY</a:t>
              </a:r>
            </a:p>
          </p:txBody>
        </p:sp>
      </p:grpSp>
      <p:grpSp>
        <p:nvGrpSpPr>
          <p:cNvPr name="Group 13" id="13"/>
          <p:cNvGrpSpPr/>
          <p:nvPr/>
        </p:nvGrpSpPr>
        <p:grpSpPr>
          <a:xfrm rot="0">
            <a:off x="254276" y="3407798"/>
            <a:ext cx="8741557" cy="6336269"/>
            <a:chOff x="0" y="0"/>
            <a:chExt cx="11655410" cy="8448359"/>
          </a:xfrm>
        </p:grpSpPr>
        <p:grpSp>
          <p:nvGrpSpPr>
            <p:cNvPr name="Group 14" id="14"/>
            <p:cNvGrpSpPr/>
            <p:nvPr/>
          </p:nvGrpSpPr>
          <p:grpSpPr>
            <a:xfrm rot="0">
              <a:off x="0" y="0"/>
              <a:ext cx="11655410" cy="8448359"/>
              <a:chOff x="0" y="0"/>
              <a:chExt cx="8154633" cy="5910840"/>
            </a:xfrm>
          </p:grpSpPr>
          <p:sp>
            <p:nvSpPr>
              <p:cNvPr name="Freeform 15" id="15"/>
              <p:cNvSpPr/>
              <p:nvPr/>
            </p:nvSpPr>
            <p:spPr>
              <a:xfrm>
                <a:off x="0" y="0"/>
                <a:ext cx="8154633" cy="5910840"/>
              </a:xfrm>
              <a:custGeom>
                <a:avLst/>
                <a:gdLst/>
                <a:ahLst/>
                <a:cxnLst/>
                <a:rect r="r" b="b" t="t" l="l"/>
                <a:pathLst>
                  <a:path h="5910840" w="8154633">
                    <a:moveTo>
                      <a:pt x="0" y="0"/>
                    </a:moveTo>
                    <a:lnTo>
                      <a:pt x="8154633" y="0"/>
                    </a:lnTo>
                    <a:lnTo>
                      <a:pt x="8154633" y="5910840"/>
                    </a:lnTo>
                    <a:lnTo>
                      <a:pt x="0" y="5910840"/>
                    </a:lnTo>
                    <a:close/>
                  </a:path>
                </a:pathLst>
              </a:custGeom>
              <a:solidFill>
                <a:srgbClr val="F4F4F4"/>
              </a:solidFill>
            </p:spPr>
          </p:sp>
        </p:grpSp>
        <p:sp>
          <p:nvSpPr>
            <p:cNvPr name="TextBox 16" id="16"/>
            <p:cNvSpPr txBox="true"/>
            <p:nvPr/>
          </p:nvSpPr>
          <p:spPr>
            <a:xfrm rot="0">
              <a:off x="1149709" y="229394"/>
              <a:ext cx="9355992" cy="7941945"/>
            </a:xfrm>
            <a:prstGeom prst="rect">
              <a:avLst/>
            </a:prstGeom>
          </p:spPr>
          <p:txBody>
            <a:bodyPr anchor="t" rtlCol="false" tIns="0" lIns="0" bIns="0" rIns="0">
              <a:spAutoFit/>
            </a:bodyPr>
            <a:lstStyle/>
            <a:p>
              <a:pPr marL="453390" indent="-226695" lvl="1">
                <a:lnSpc>
                  <a:spcPts val="2940"/>
                </a:lnSpc>
                <a:buFont typeface="Arial"/>
                <a:buChar char="•"/>
              </a:pPr>
              <a:r>
                <a:rPr lang="en-US" sz="2100">
                  <a:solidFill>
                    <a:srgbClr val="192954"/>
                  </a:solidFill>
                  <a:latin typeface="Arimo"/>
                </a:rPr>
                <a:t>There is no secret here. The more data you can get, and the more detailed it is, the better.​</a:t>
              </a:r>
            </a:p>
            <a:p>
              <a:pPr marL="453390" indent="-226695" lvl="1">
                <a:lnSpc>
                  <a:spcPts val="2940"/>
                </a:lnSpc>
                <a:buFont typeface="Arial"/>
                <a:buChar char="•"/>
              </a:pPr>
              <a:r>
                <a:rPr lang="en-US" sz="2100">
                  <a:solidFill>
                    <a:srgbClr val="192954"/>
                  </a:solidFill>
                  <a:latin typeface="Arimo"/>
                </a:rPr>
                <a:t>Energy data can come from your monthly utility bills, from manual meter checks (old school approach once a week, or once a month), or from automatic uploads from smart meters. Monthly bills might be an easy starting point, but you’ll see the limits of that approach very quickly.​</a:t>
              </a:r>
            </a:p>
            <a:p>
              <a:pPr marL="453390" indent="-226695" lvl="1">
                <a:lnSpc>
                  <a:spcPts val="2940"/>
                </a:lnSpc>
                <a:buFont typeface="Arial"/>
                <a:buChar char="•"/>
              </a:pPr>
              <a:r>
                <a:rPr lang="en-US" sz="2100">
                  <a:solidFill>
                    <a:srgbClr val="192954"/>
                  </a:solidFill>
                  <a:latin typeface="Arimo"/>
                </a:rPr>
                <a:t>The lack of detail in terms of time, area, and type of energy use make it difficult to find useful insights. Manual meter checks can give you a day-by-day curve, but this process is time-consuming and error-prone.​</a:t>
              </a:r>
            </a:p>
            <a:p>
              <a:pPr marL="453390" indent="-226695" lvl="1">
                <a:lnSpc>
                  <a:spcPts val="2940"/>
                </a:lnSpc>
                <a:buFont typeface="Arial"/>
                <a:buChar char="•"/>
              </a:pPr>
              <a:r>
                <a:rPr lang="en-US" sz="2100">
                  <a:solidFill>
                    <a:srgbClr val="192954"/>
                  </a:solidFill>
                  <a:latin typeface="Arimo"/>
                </a:rPr>
                <a:t>Smart meters that record, store, and transmit data, where it can be viewed and processed using a dedicated software platform, are ideal. However, you choose to get your data, it is a necessary first step.​</a:t>
              </a:r>
            </a:p>
          </p:txBody>
        </p:sp>
      </p:grpSp>
      <p:grpSp>
        <p:nvGrpSpPr>
          <p:cNvPr name="Group 17" id="17"/>
          <p:cNvGrpSpPr/>
          <p:nvPr/>
        </p:nvGrpSpPr>
        <p:grpSpPr>
          <a:xfrm rot="0">
            <a:off x="9144000" y="3443079"/>
            <a:ext cx="8932333" cy="6300988"/>
            <a:chOff x="0" y="0"/>
            <a:chExt cx="11909778" cy="8401317"/>
          </a:xfrm>
        </p:grpSpPr>
        <p:grpSp>
          <p:nvGrpSpPr>
            <p:cNvPr name="Group 18" id="18"/>
            <p:cNvGrpSpPr/>
            <p:nvPr/>
          </p:nvGrpSpPr>
          <p:grpSpPr>
            <a:xfrm rot="0">
              <a:off x="0" y="0"/>
              <a:ext cx="11909778" cy="8401317"/>
              <a:chOff x="0" y="0"/>
              <a:chExt cx="9105741" cy="6423312"/>
            </a:xfrm>
          </p:grpSpPr>
          <p:sp>
            <p:nvSpPr>
              <p:cNvPr name="Freeform 19" id="19"/>
              <p:cNvSpPr/>
              <p:nvPr/>
            </p:nvSpPr>
            <p:spPr>
              <a:xfrm>
                <a:off x="0" y="0"/>
                <a:ext cx="9105741" cy="6423312"/>
              </a:xfrm>
              <a:custGeom>
                <a:avLst/>
                <a:gdLst/>
                <a:ahLst/>
                <a:cxnLst/>
                <a:rect r="r" b="b" t="t" l="l"/>
                <a:pathLst>
                  <a:path h="6423312" w="9105741">
                    <a:moveTo>
                      <a:pt x="0" y="0"/>
                    </a:moveTo>
                    <a:lnTo>
                      <a:pt x="9105741" y="0"/>
                    </a:lnTo>
                    <a:lnTo>
                      <a:pt x="9105741" y="6423312"/>
                    </a:lnTo>
                    <a:lnTo>
                      <a:pt x="0" y="6423312"/>
                    </a:lnTo>
                    <a:close/>
                  </a:path>
                </a:pathLst>
              </a:custGeom>
              <a:solidFill>
                <a:srgbClr val="F4F4F4"/>
              </a:solidFill>
            </p:spPr>
          </p:sp>
        </p:grpSp>
        <p:sp>
          <p:nvSpPr>
            <p:cNvPr name="TextBox 20" id="20"/>
            <p:cNvSpPr txBox="true"/>
            <p:nvPr/>
          </p:nvSpPr>
          <p:spPr>
            <a:xfrm rot="0">
              <a:off x="1174800" y="205873"/>
              <a:ext cx="9560177" cy="7941945"/>
            </a:xfrm>
            <a:prstGeom prst="rect">
              <a:avLst/>
            </a:prstGeom>
          </p:spPr>
          <p:txBody>
            <a:bodyPr anchor="t" rtlCol="false" tIns="0" lIns="0" bIns="0" rIns="0">
              <a:spAutoFit/>
            </a:bodyPr>
            <a:lstStyle/>
            <a:p>
              <a:pPr algn="just" marL="453390" indent="-226695" lvl="1">
                <a:lnSpc>
                  <a:spcPts val="2940"/>
                </a:lnSpc>
                <a:buFont typeface="Arial"/>
                <a:buChar char="•"/>
              </a:pPr>
              <a:r>
                <a:rPr lang="en-US" sz="2100">
                  <a:solidFill>
                    <a:srgbClr val="192954"/>
                  </a:solidFill>
                  <a:latin typeface="Arimo"/>
                </a:rPr>
                <a:t>When you begin to investigate and analyse your data, you’ll begin to find interesting bits of information. It may be an increase in your monthly bill after adding new air conditioning units, or an increase of lighting use during overtime hours.​</a:t>
              </a:r>
            </a:p>
            <a:p>
              <a:pPr algn="just" marL="453390" indent="-226695" lvl="1">
                <a:lnSpc>
                  <a:spcPts val="2940"/>
                </a:lnSpc>
                <a:buFont typeface="Arial"/>
                <a:buChar char="•"/>
              </a:pPr>
              <a:r>
                <a:rPr lang="en-US" sz="2100">
                  <a:solidFill>
                    <a:srgbClr val="192954"/>
                  </a:solidFill>
                  <a:latin typeface="Arimo"/>
                </a:rPr>
                <a:t>Whatever the situation, you need proper visualizations (graphs) and analytics to find out what is happening behind the raw data. This can be difficult to achieve by spreadsheet, but simple year-on-year comparisons can be a good starting point.​</a:t>
              </a:r>
            </a:p>
            <a:p>
              <a:pPr algn="just" marL="453390" indent="-226695" lvl="1">
                <a:lnSpc>
                  <a:spcPts val="2940"/>
                </a:lnSpc>
                <a:buFont typeface="Arial"/>
                <a:buChar char="•"/>
              </a:pPr>
              <a:r>
                <a:rPr lang="en-US" sz="2100">
                  <a:solidFill>
                    <a:srgbClr val="192954"/>
                  </a:solidFill>
                  <a:latin typeface="Arimo"/>
                </a:rPr>
                <a:t>Looking at detailed interval energy data is the ideal way to find routine energy waste. You can check whether staff and timers are switching things off without having to patrol the building day and night, and, with a little detective work, you can usually figure out who or what is causing the energy wastage that you will inevitably find.</a:t>
              </a:r>
            </a:p>
          </p:txBody>
        </p:sp>
      </p:grpSp>
      <p:sp>
        <p:nvSpPr>
          <p:cNvPr name="TextBox 21" id="21"/>
          <p:cNvSpPr txBox="true"/>
          <p:nvPr/>
        </p:nvSpPr>
        <p:spPr>
          <a:xfrm rot="0">
            <a:off x="17590188" y="9598660"/>
            <a:ext cx="127159" cy="331470"/>
          </a:xfrm>
          <a:prstGeom prst="rect">
            <a:avLst/>
          </a:prstGeom>
        </p:spPr>
        <p:txBody>
          <a:bodyPr anchor="t" rtlCol="false" tIns="0" lIns="0" bIns="0" rIns="0">
            <a:spAutoFit/>
          </a:bodyPr>
          <a:lstStyle/>
          <a:p>
            <a:pPr algn="ctr">
              <a:lnSpc>
                <a:spcPts val="2519"/>
              </a:lnSpc>
            </a:pPr>
            <a:r>
              <a:rPr lang="en-US" sz="1799">
                <a:solidFill>
                  <a:srgbClr val="000000"/>
                </a:solidFill>
                <a:latin typeface="Arimo"/>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1EFE1"/>
        </a:solidFill>
      </p:bgPr>
    </p:bg>
    <p:spTree>
      <p:nvGrpSpPr>
        <p:cNvPr id="1" name=""/>
        <p:cNvGrpSpPr/>
        <p:nvPr/>
      </p:nvGrpSpPr>
      <p:grpSpPr>
        <a:xfrm>
          <a:off x="0" y="0"/>
          <a:ext cx="0" cy="0"/>
          <a:chOff x="0" y="0"/>
          <a:chExt cx="0" cy="0"/>
        </a:xfrm>
      </p:grpSpPr>
      <p:grpSp>
        <p:nvGrpSpPr>
          <p:cNvPr name="Group 2" id="2"/>
          <p:cNvGrpSpPr/>
          <p:nvPr/>
        </p:nvGrpSpPr>
        <p:grpSpPr>
          <a:xfrm rot="0">
            <a:off x="402443" y="1648374"/>
            <a:ext cx="5268603" cy="935558"/>
            <a:chOff x="0" y="0"/>
            <a:chExt cx="7024804" cy="1247411"/>
          </a:xfrm>
        </p:grpSpPr>
        <p:grpSp>
          <p:nvGrpSpPr>
            <p:cNvPr name="Group 3" id="3"/>
            <p:cNvGrpSpPr/>
            <p:nvPr/>
          </p:nvGrpSpPr>
          <p:grpSpPr>
            <a:xfrm rot="0">
              <a:off x="0" y="0"/>
              <a:ext cx="7024804" cy="1247411"/>
              <a:chOff x="0" y="0"/>
              <a:chExt cx="3378932" cy="600005"/>
            </a:xfrm>
          </p:grpSpPr>
          <p:sp>
            <p:nvSpPr>
              <p:cNvPr name="Freeform 4" id="4"/>
              <p:cNvSpPr/>
              <p:nvPr/>
            </p:nvSpPr>
            <p:spPr>
              <a:xfrm>
                <a:off x="0" y="0"/>
                <a:ext cx="3378932" cy="600005"/>
              </a:xfrm>
              <a:custGeom>
                <a:avLst/>
                <a:gdLst/>
                <a:ahLst/>
                <a:cxnLst/>
                <a:rect r="r" b="b" t="t" l="l"/>
                <a:pathLst>
                  <a:path h="600005" w="3378932">
                    <a:moveTo>
                      <a:pt x="0" y="0"/>
                    </a:moveTo>
                    <a:lnTo>
                      <a:pt x="3378932" y="0"/>
                    </a:lnTo>
                    <a:lnTo>
                      <a:pt x="3378932" y="600005"/>
                    </a:lnTo>
                    <a:lnTo>
                      <a:pt x="0" y="600005"/>
                    </a:lnTo>
                    <a:close/>
                  </a:path>
                </a:pathLst>
              </a:custGeom>
              <a:solidFill>
                <a:srgbClr val="99B951"/>
              </a:solidFill>
            </p:spPr>
          </p:sp>
        </p:grpSp>
        <p:sp>
          <p:nvSpPr>
            <p:cNvPr name="TextBox 5" id="5"/>
            <p:cNvSpPr txBox="true"/>
            <p:nvPr/>
          </p:nvSpPr>
          <p:spPr>
            <a:xfrm rot="0">
              <a:off x="786368" y="207780"/>
              <a:ext cx="5452068" cy="822325"/>
            </a:xfrm>
            <a:prstGeom prst="rect">
              <a:avLst/>
            </a:prstGeom>
          </p:spPr>
          <p:txBody>
            <a:bodyPr anchor="t" rtlCol="false" tIns="0" lIns="0" bIns="0" rIns="0">
              <a:spAutoFit/>
            </a:bodyPr>
            <a:lstStyle/>
            <a:p>
              <a:pPr marL="0" indent="0" lvl="0">
                <a:lnSpc>
                  <a:spcPts val="2419"/>
                </a:lnSpc>
              </a:pPr>
              <a:r>
                <a:rPr lang="en-US" sz="2016" spc="120">
                  <a:solidFill>
                    <a:srgbClr val="192954"/>
                  </a:solidFill>
                  <a:latin typeface="Aileron Heavy Bold"/>
                </a:rPr>
                <a:t>STEP 3: ACTION TO SAVE ENERGY</a:t>
              </a:r>
            </a:p>
          </p:txBody>
        </p:sp>
      </p:grpSp>
      <p:grpSp>
        <p:nvGrpSpPr>
          <p:cNvPr name="Group 6" id="6"/>
          <p:cNvGrpSpPr/>
          <p:nvPr/>
        </p:nvGrpSpPr>
        <p:grpSpPr>
          <a:xfrm rot="0">
            <a:off x="9418923" y="1648374"/>
            <a:ext cx="5026763" cy="935558"/>
            <a:chOff x="0" y="0"/>
            <a:chExt cx="6702351" cy="1247411"/>
          </a:xfrm>
        </p:grpSpPr>
        <p:grpSp>
          <p:nvGrpSpPr>
            <p:cNvPr name="Group 7" id="7"/>
            <p:cNvGrpSpPr/>
            <p:nvPr/>
          </p:nvGrpSpPr>
          <p:grpSpPr>
            <a:xfrm rot="0">
              <a:off x="0" y="0"/>
              <a:ext cx="6702351" cy="1247411"/>
              <a:chOff x="0" y="0"/>
              <a:chExt cx="3223832" cy="600005"/>
            </a:xfrm>
          </p:grpSpPr>
          <p:sp>
            <p:nvSpPr>
              <p:cNvPr name="Freeform 8" id="8"/>
              <p:cNvSpPr/>
              <p:nvPr/>
            </p:nvSpPr>
            <p:spPr>
              <a:xfrm>
                <a:off x="0" y="0"/>
                <a:ext cx="3223832" cy="600005"/>
              </a:xfrm>
              <a:custGeom>
                <a:avLst/>
                <a:gdLst/>
                <a:ahLst/>
                <a:cxnLst/>
                <a:rect r="r" b="b" t="t" l="l"/>
                <a:pathLst>
                  <a:path h="600005" w="3223832">
                    <a:moveTo>
                      <a:pt x="0" y="0"/>
                    </a:moveTo>
                    <a:lnTo>
                      <a:pt x="3223832" y="0"/>
                    </a:lnTo>
                    <a:lnTo>
                      <a:pt x="3223832" y="600005"/>
                    </a:lnTo>
                    <a:lnTo>
                      <a:pt x="0" y="600005"/>
                    </a:lnTo>
                    <a:close/>
                  </a:path>
                </a:pathLst>
              </a:custGeom>
              <a:solidFill>
                <a:srgbClr val="99B951"/>
              </a:solidFill>
            </p:spPr>
          </p:sp>
        </p:grpSp>
        <p:sp>
          <p:nvSpPr>
            <p:cNvPr name="TextBox 9" id="9"/>
            <p:cNvSpPr txBox="true"/>
            <p:nvPr/>
          </p:nvSpPr>
          <p:spPr>
            <a:xfrm rot="0">
              <a:off x="750272" y="207780"/>
              <a:ext cx="5201807" cy="822325"/>
            </a:xfrm>
            <a:prstGeom prst="rect">
              <a:avLst/>
            </a:prstGeom>
          </p:spPr>
          <p:txBody>
            <a:bodyPr anchor="t" rtlCol="false" tIns="0" lIns="0" bIns="0" rIns="0">
              <a:spAutoFit/>
            </a:bodyPr>
            <a:lstStyle/>
            <a:p>
              <a:pPr marL="0" indent="0" lvl="0">
                <a:lnSpc>
                  <a:spcPts val="2419"/>
                </a:lnSpc>
              </a:pPr>
              <a:r>
                <a:rPr lang="en-US" sz="2016" spc="120">
                  <a:solidFill>
                    <a:srgbClr val="192954"/>
                  </a:solidFill>
                  <a:latin typeface="Aileron Heavy Bold"/>
                </a:rPr>
                <a:t>STEP 4: TRACK PROGRESS &amp; ONGOING IMPROVEMENT</a:t>
              </a:r>
            </a:p>
          </p:txBody>
        </p:sp>
      </p:grpSp>
      <p:grpSp>
        <p:nvGrpSpPr>
          <p:cNvPr name="Group 10" id="10"/>
          <p:cNvGrpSpPr/>
          <p:nvPr/>
        </p:nvGrpSpPr>
        <p:grpSpPr>
          <a:xfrm rot="0">
            <a:off x="402443" y="2519798"/>
            <a:ext cx="8741557" cy="6738502"/>
            <a:chOff x="0" y="0"/>
            <a:chExt cx="11655410" cy="8984669"/>
          </a:xfrm>
        </p:grpSpPr>
        <p:grpSp>
          <p:nvGrpSpPr>
            <p:cNvPr name="Group 11" id="11"/>
            <p:cNvGrpSpPr/>
            <p:nvPr/>
          </p:nvGrpSpPr>
          <p:grpSpPr>
            <a:xfrm rot="0">
              <a:off x="0" y="0"/>
              <a:ext cx="11655410" cy="8984669"/>
              <a:chOff x="0" y="0"/>
              <a:chExt cx="7625173" cy="5877928"/>
            </a:xfrm>
          </p:grpSpPr>
          <p:sp>
            <p:nvSpPr>
              <p:cNvPr name="Freeform 12" id="12"/>
              <p:cNvSpPr/>
              <p:nvPr/>
            </p:nvSpPr>
            <p:spPr>
              <a:xfrm>
                <a:off x="0" y="0"/>
                <a:ext cx="7625173" cy="5877928"/>
              </a:xfrm>
              <a:custGeom>
                <a:avLst/>
                <a:gdLst/>
                <a:ahLst/>
                <a:cxnLst/>
                <a:rect r="r" b="b" t="t" l="l"/>
                <a:pathLst>
                  <a:path h="5877928" w="7625173">
                    <a:moveTo>
                      <a:pt x="0" y="0"/>
                    </a:moveTo>
                    <a:lnTo>
                      <a:pt x="7625173" y="0"/>
                    </a:lnTo>
                    <a:lnTo>
                      <a:pt x="7625173" y="5877928"/>
                    </a:lnTo>
                    <a:lnTo>
                      <a:pt x="0" y="5877928"/>
                    </a:lnTo>
                    <a:close/>
                  </a:path>
                </a:pathLst>
              </a:custGeom>
              <a:solidFill>
                <a:srgbClr val="F4F4F4"/>
              </a:solidFill>
            </p:spPr>
          </p:sp>
        </p:grpSp>
        <p:sp>
          <p:nvSpPr>
            <p:cNvPr name="TextBox 13" id="13"/>
            <p:cNvSpPr txBox="true"/>
            <p:nvPr/>
          </p:nvSpPr>
          <p:spPr>
            <a:xfrm rot="0">
              <a:off x="1149709" y="248629"/>
              <a:ext cx="9355992" cy="8439785"/>
            </a:xfrm>
            <a:prstGeom prst="rect">
              <a:avLst/>
            </a:prstGeom>
          </p:spPr>
          <p:txBody>
            <a:bodyPr anchor="t" rtlCol="false" tIns="0" lIns="0" bIns="0" rIns="0">
              <a:spAutoFit/>
            </a:bodyPr>
            <a:lstStyle/>
            <a:p>
              <a:pPr marL="453390" indent="-226695" lvl="1">
                <a:lnSpc>
                  <a:spcPts val="2939"/>
                </a:lnSpc>
                <a:buFont typeface="Arial"/>
                <a:buChar char="•"/>
              </a:pPr>
              <a:r>
                <a:rPr lang="en-US" sz="2099">
                  <a:solidFill>
                    <a:srgbClr val="192954"/>
                  </a:solidFill>
                  <a:latin typeface="Arimo"/>
                </a:rPr>
                <a:t>Achieving savings requires action. When you identify opportunities for saving, the natural next step is to act on them. Some solutions may be one-off fixes, while others may need more internal cooperation and persuasion.​</a:t>
              </a:r>
            </a:p>
            <a:p>
              <a:pPr marL="453390" indent="-226695" lvl="1">
                <a:lnSpc>
                  <a:spcPts val="2939"/>
                </a:lnSpc>
                <a:buFont typeface="Arial"/>
                <a:buChar char="•"/>
              </a:pPr>
              <a:r>
                <a:rPr lang="en-US" sz="2099">
                  <a:solidFill>
                    <a:srgbClr val="192954"/>
                  </a:solidFill>
                  <a:latin typeface="Arimo"/>
                </a:rPr>
                <a:t>Building support for action can be more challenging than the action itself. It helps to provide clear evidence of the savings opportunity. When everyone agrees and understands that there is a problem, you can build momentum to take action and solve it.​</a:t>
              </a:r>
            </a:p>
            <a:p>
              <a:pPr marL="453390" indent="-226695" lvl="1">
                <a:lnSpc>
                  <a:spcPts val="2939"/>
                </a:lnSpc>
                <a:buFont typeface="Arial"/>
                <a:buChar char="•"/>
              </a:pPr>
              <a:r>
                <a:rPr lang="en-US" sz="2099">
                  <a:solidFill>
                    <a:srgbClr val="192954"/>
                  </a:solidFill>
                  <a:latin typeface="Arimo"/>
                </a:rPr>
                <a:t>You can create graphs and presentations yourself or share the findings through cloud software.</a:t>
              </a:r>
            </a:p>
            <a:p>
              <a:pPr marL="453390" indent="-226695" lvl="1">
                <a:lnSpc>
                  <a:spcPts val="2939"/>
                </a:lnSpc>
                <a:buFont typeface="Arial"/>
                <a:buChar char="•"/>
              </a:pPr>
              <a:r>
                <a:rPr lang="en-US" sz="2099">
                  <a:solidFill>
                    <a:srgbClr val="192954"/>
                  </a:solidFill>
                  <a:latin typeface="Arimo"/>
                </a:rPr>
                <a:t>As for those energy-saving opportunities that require you to upgrade equipment or insulation: assuming you've identified them, there's little more to be said. Just keep your fingers crossed that you make your anticipated savings.</a:t>
              </a:r>
            </a:p>
          </p:txBody>
        </p:sp>
      </p:grpSp>
      <p:pic>
        <p:nvPicPr>
          <p:cNvPr name="Picture 14" id="1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5400000">
            <a:off x="11136547" y="3135547"/>
            <a:ext cx="7151453" cy="7151453"/>
          </a:xfrm>
          <a:prstGeom prst="rect">
            <a:avLst/>
          </a:prstGeom>
        </p:spPr>
      </p:pic>
      <p:grpSp>
        <p:nvGrpSpPr>
          <p:cNvPr name="Group 15" id="15"/>
          <p:cNvGrpSpPr/>
          <p:nvPr/>
        </p:nvGrpSpPr>
        <p:grpSpPr>
          <a:xfrm rot="0">
            <a:off x="9418923" y="2583932"/>
            <a:ext cx="8657411" cy="6674368"/>
            <a:chOff x="0" y="0"/>
            <a:chExt cx="11543214" cy="8899157"/>
          </a:xfrm>
        </p:grpSpPr>
        <p:grpSp>
          <p:nvGrpSpPr>
            <p:cNvPr name="Group 16" id="16"/>
            <p:cNvGrpSpPr/>
            <p:nvPr/>
          </p:nvGrpSpPr>
          <p:grpSpPr>
            <a:xfrm rot="0">
              <a:off x="0" y="0"/>
              <a:ext cx="11543214" cy="8899157"/>
              <a:chOff x="0" y="0"/>
              <a:chExt cx="8825482" cy="6803941"/>
            </a:xfrm>
          </p:grpSpPr>
          <p:sp>
            <p:nvSpPr>
              <p:cNvPr name="Freeform 17" id="17"/>
              <p:cNvSpPr/>
              <p:nvPr/>
            </p:nvSpPr>
            <p:spPr>
              <a:xfrm>
                <a:off x="0" y="0"/>
                <a:ext cx="8825481" cy="6803941"/>
              </a:xfrm>
              <a:custGeom>
                <a:avLst/>
                <a:gdLst/>
                <a:ahLst/>
                <a:cxnLst/>
                <a:rect r="r" b="b" t="t" l="l"/>
                <a:pathLst>
                  <a:path h="6803941" w="8825481">
                    <a:moveTo>
                      <a:pt x="0" y="0"/>
                    </a:moveTo>
                    <a:lnTo>
                      <a:pt x="8825481" y="0"/>
                    </a:lnTo>
                    <a:lnTo>
                      <a:pt x="8825481" y="6803941"/>
                    </a:lnTo>
                    <a:lnTo>
                      <a:pt x="0" y="6803941"/>
                    </a:lnTo>
                    <a:close/>
                  </a:path>
                </a:pathLst>
              </a:custGeom>
              <a:solidFill>
                <a:srgbClr val="F4F4F4"/>
              </a:solidFill>
            </p:spPr>
          </p:sp>
        </p:grpSp>
        <p:sp>
          <p:nvSpPr>
            <p:cNvPr name="TextBox 18" id="18"/>
            <p:cNvSpPr txBox="true"/>
            <p:nvPr/>
          </p:nvSpPr>
          <p:spPr>
            <a:xfrm rot="0">
              <a:off x="1138642" y="205873"/>
              <a:ext cx="9265931" cy="8439785"/>
            </a:xfrm>
            <a:prstGeom prst="rect">
              <a:avLst/>
            </a:prstGeom>
          </p:spPr>
          <p:txBody>
            <a:bodyPr anchor="t" rtlCol="false" tIns="0" lIns="0" bIns="0" rIns="0">
              <a:spAutoFit/>
            </a:bodyPr>
            <a:lstStyle/>
            <a:p>
              <a:pPr algn="just" marL="453390" indent="-226695" lvl="1">
                <a:lnSpc>
                  <a:spcPts val="2940"/>
                </a:lnSpc>
                <a:buFont typeface="Arial"/>
                <a:buChar char="•"/>
              </a:pPr>
              <a:r>
                <a:rPr lang="en-US" sz="2100">
                  <a:solidFill>
                    <a:srgbClr val="192954"/>
                  </a:solidFill>
                  <a:latin typeface="Arimo"/>
                </a:rPr>
                <a:t>Energy savings that come from behavioural changes (e.g. getting people to switch off their computers before going home) need ongoing attention to ensure that they remain effective and achieve their maximum potential.</a:t>
              </a:r>
            </a:p>
            <a:p>
              <a:pPr algn="just" marL="453390" indent="-226695" lvl="1">
                <a:lnSpc>
                  <a:spcPts val="2940"/>
                </a:lnSpc>
                <a:buFont typeface="Arial"/>
                <a:buChar char="•"/>
              </a:pPr>
              <a:r>
                <a:rPr lang="en-US" sz="2100">
                  <a:solidFill>
                    <a:srgbClr val="192954"/>
                  </a:solidFill>
                  <a:latin typeface="Arimo"/>
                </a:rPr>
                <a:t>If you've invested money into new equipment, you'll probably want to prove that you've achieved the energy savings you predicted.</a:t>
              </a:r>
            </a:p>
            <a:p>
              <a:pPr algn="just" marL="453390" indent="-226695" lvl="1">
                <a:lnSpc>
                  <a:spcPts val="2940"/>
                </a:lnSpc>
                <a:buFont typeface="Arial"/>
                <a:buChar char="•"/>
              </a:pPr>
              <a:r>
                <a:rPr lang="en-US" sz="2100">
                  <a:solidFill>
                    <a:srgbClr val="192954"/>
                  </a:solidFill>
                  <a:latin typeface="Arimo"/>
                </a:rPr>
                <a:t>If you've been given energy-saving targets from above, you'll need to provide evidence that you're meeting them, or at least making progress towards that goal...</a:t>
              </a:r>
            </a:p>
            <a:p>
              <a:pPr algn="just" marL="453390" indent="-226695" lvl="1">
                <a:lnSpc>
                  <a:spcPts val="2940"/>
                </a:lnSpc>
                <a:buFont typeface="Arial"/>
                <a:buChar char="•"/>
              </a:pPr>
              <a:r>
                <a:rPr lang="en-US" sz="2100">
                  <a:solidFill>
                    <a:srgbClr val="192954"/>
                  </a:solidFill>
                  <a:latin typeface="Arimo"/>
                </a:rPr>
                <a:t>Make sure your energy management system can provide you with regular performance reports and timely alerts. This lets you address problems immediately. But even without an advanced tool, you should still input your monthly bills into a spreadsheet and make sure everything stays on track.​</a:t>
              </a:r>
            </a:p>
          </p:txBody>
        </p:sp>
      </p:grpSp>
      <p:sp>
        <p:nvSpPr>
          <p:cNvPr name="TextBox 19" id="19"/>
          <p:cNvSpPr txBox="true"/>
          <p:nvPr/>
        </p:nvSpPr>
        <p:spPr>
          <a:xfrm rot="0">
            <a:off x="17590188" y="9598660"/>
            <a:ext cx="127159" cy="331470"/>
          </a:xfrm>
          <a:prstGeom prst="rect">
            <a:avLst/>
          </a:prstGeom>
        </p:spPr>
        <p:txBody>
          <a:bodyPr anchor="t" rtlCol="false" tIns="0" lIns="0" bIns="0" rIns="0">
            <a:spAutoFit/>
          </a:bodyPr>
          <a:lstStyle/>
          <a:p>
            <a:pPr algn="ctr">
              <a:lnSpc>
                <a:spcPts val="2519"/>
              </a:lnSpc>
            </a:pPr>
            <a:r>
              <a:rPr lang="en-US" sz="1799">
                <a:solidFill>
                  <a:srgbClr val="000000"/>
                </a:solidFill>
                <a:latin typeface="Arimo"/>
              </a:rPr>
              <a:t>5</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99B951"/>
        </a:solidFill>
      </p:bgPr>
    </p:bg>
    <p:spTree>
      <p:nvGrpSpPr>
        <p:cNvPr id="1" name=""/>
        <p:cNvGrpSpPr/>
        <p:nvPr/>
      </p:nvGrpSpPr>
      <p:grpSpPr>
        <a:xfrm>
          <a:off x="0" y="0"/>
          <a:ext cx="0" cy="0"/>
          <a:chOff x="0" y="0"/>
          <a:chExt cx="0" cy="0"/>
        </a:xfrm>
      </p:grpSpPr>
      <p:grpSp>
        <p:nvGrpSpPr>
          <p:cNvPr name="Group 2" id="2"/>
          <p:cNvGrpSpPr/>
          <p:nvPr/>
        </p:nvGrpSpPr>
        <p:grpSpPr>
          <a:xfrm rot="6837481">
            <a:off x="-7719229" y="-2461505"/>
            <a:ext cx="14240601" cy="10403814"/>
            <a:chOff x="0" y="0"/>
            <a:chExt cx="22422108" cy="16381011"/>
          </a:xfrm>
        </p:grpSpPr>
        <p:sp>
          <p:nvSpPr>
            <p:cNvPr name="Freeform 3" id="3"/>
            <p:cNvSpPr/>
            <p:nvPr/>
          </p:nvSpPr>
          <p:spPr>
            <a:xfrm>
              <a:off x="0" y="0"/>
              <a:ext cx="22422109" cy="16381011"/>
            </a:xfrm>
            <a:custGeom>
              <a:avLst/>
              <a:gdLst/>
              <a:ahLst/>
              <a:cxnLst/>
              <a:rect r="r" b="b" t="t" l="l"/>
              <a:pathLst>
                <a:path h="16381011" w="22422109">
                  <a:moveTo>
                    <a:pt x="0" y="0"/>
                  </a:moveTo>
                  <a:lnTo>
                    <a:pt x="22422109" y="0"/>
                  </a:lnTo>
                  <a:lnTo>
                    <a:pt x="22422109" y="16381011"/>
                  </a:lnTo>
                  <a:lnTo>
                    <a:pt x="0" y="16381011"/>
                  </a:lnTo>
                  <a:close/>
                </a:path>
              </a:pathLst>
            </a:custGeom>
            <a:solidFill>
              <a:srgbClr val="192954"/>
            </a:solidFill>
          </p:spPr>
        </p:sp>
      </p:grpSp>
      <p:sp>
        <p:nvSpPr>
          <p:cNvPr name="AutoShape 4" id="4"/>
          <p:cNvSpPr/>
          <p:nvPr/>
        </p:nvSpPr>
        <p:spPr>
          <a:xfrm rot="0">
            <a:off x="1981309" y="9248775"/>
            <a:ext cx="14918048" cy="0"/>
          </a:xfrm>
          <a:prstGeom prst="line">
            <a:avLst/>
          </a:prstGeom>
          <a:ln cap="rnd" w="9525">
            <a:solidFill>
              <a:srgbClr val="000000"/>
            </a:solidFill>
            <a:prstDash val="solid"/>
            <a:headEnd type="none" len="sm" w="sm"/>
            <a:tailEnd type="none" len="sm" w="sm"/>
          </a:ln>
        </p:spPr>
      </p:sp>
      <p:sp>
        <p:nvSpPr>
          <p:cNvPr name="TextBox 5" id="5"/>
          <p:cNvSpPr txBox="true"/>
          <p:nvPr/>
        </p:nvSpPr>
        <p:spPr>
          <a:xfrm rot="0">
            <a:off x="5383731" y="2359850"/>
            <a:ext cx="11219293" cy="2203450"/>
          </a:xfrm>
          <a:prstGeom prst="rect">
            <a:avLst/>
          </a:prstGeom>
        </p:spPr>
        <p:txBody>
          <a:bodyPr anchor="t" rtlCol="false" tIns="0" lIns="0" bIns="0" rIns="0">
            <a:spAutoFit/>
          </a:bodyPr>
          <a:lstStyle/>
          <a:p>
            <a:pPr marL="539750" indent="-269875" lvl="1">
              <a:lnSpc>
                <a:spcPts val="3499"/>
              </a:lnSpc>
              <a:buFont typeface="Arial"/>
              <a:buChar char="•"/>
            </a:pPr>
            <a:r>
              <a:rPr lang="en-US" sz="2499">
                <a:solidFill>
                  <a:srgbClr val="192954"/>
                </a:solidFill>
                <a:latin typeface="Arimo"/>
              </a:rPr>
              <a:t>Energy management is essential for dealing with rising costs and regulatory requirements. The earlier you start the better. To do it right and smart, you should have an energy management system to automate and optimize each of the four steps above.​</a:t>
            </a:r>
          </a:p>
          <a:p>
            <a:pPr>
              <a:lnSpc>
                <a:spcPts val="3499"/>
              </a:lnSpc>
            </a:pPr>
          </a:p>
        </p:txBody>
      </p:sp>
      <p:sp>
        <p:nvSpPr>
          <p:cNvPr name="TextBox 6" id="6"/>
          <p:cNvSpPr txBox="true"/>
          <p:nvPr/>
        </p:nvSpPr>
        <p:spPr>
          <a:xfrm rot="0">
            <a:off x="5383731" y="4506150"/>
            <a:ext cx="11875569" cy="1761490"/>
          </a:xfrm>
          <a:prstGeom prst="rect">
            <a:avLst/>
          </a:prstGeom>
        </p:spPr>
        <p:txBody>
          <a:bodyPr anchor="t" rtlCol="false" tIns="0" lIns="0" bIns="0" rIns="0">
            <a:spAutoFit/>
          </a:bodyPr>
          <a:lstStyle/>
          <a:p>
            <a:pPr marL="539750" indent="-269875" lvl="1">
              <a:lnSpc>
                <a:spcPts val="3499"/>
              </a:lnSpc>
              <a:buFont typeface="Arial"/>
              <a:buChar char="•"/>
            </a:pPr>
            <a:r>
              <a:rPr lang="en-US" sz="2499">
                <a:solidFill>
                  <a:srgbClr val="192954"/>
                </a:solidFill>
                <a:latin typeface="Arimo"/>
              </a:rPr>
              <a:t>At the minimum, you should keep an eye regularly on your energy data, just to ensure things are not getting worse. But ideally you are considering energy management as an ongoing effort to find new savings opportunities, engage your employees and track your progress.</a:t>
            </a:r>
          </a:p>
        </p:txBody>
      </p:sp>
      <p:sp>
        <p:nvSpPr>
          <p:cNvPr name="TextBox 7" id="7"/>
          <p:cNvSpPr txBox="true"/>
          <p:nvPr/>
        </p:nvSpPr>
        <p:spPr>
          <a:xfrm rot="0">
            <a:off x="1684976" y="1468389"/>
            <a:ext cx="7036912" cy="773430"/>
          </a:xfrm>
          <a:prstGeom prst="rect">
            <a:avLst/>
          </a:prstGeom>
        </p:spPr>
        <p:txBody>
          <a:bodyPr anchor="t" rtlCol="false" tIns="0" lIns="0" bIns="0" rIns="0">
            <a:spAutoFit/>
          </a:bodyPr>
          <a:lstStyle/>
          <a:p>
            <a:pPr>
              <a:lnSpc>
                <a:spcPts val="5880"/>
              </a:lnSpc>
            </a:pPr>
            <a:r>
              <a:rPr lang="en-US" sz="5600">
                <a:solidFill>
                  <a:srgbClr val="F4F4F4"/>
                </a:solidFill>
                <a:latin typeface="Kollektif Bold"/>
              </a:rPr>
              <a:t>Conclusion</a:t>
            </a:r>
          </a:p>
        </p:txBody>
      </p:sp>
      <p:sp>
        <p:nvSpPr>
          <p:cNvPr name="TextBox 8" id="8"/>
          <p:cNvSpPr txBox="true"/>
          <p:nvPr/>
        </p:nvSpPr>
        <p:spPr>
          <a:xfrm rot="0">
            <a:off x="5383731" y="6594036"/>
            <a:ext cx="11875569" cy="1319530"/>
          </a:xfrm>
          <a:prstGeom prst="rect">
            <a:avLst/>
          </a:prstGeom>
        </p:spPr>
        <p:txBody>
          <a:bodyPr anchor="t" rtlCol="false" tIns="0" lIns="0" bIns="0" rIns="0">
            <a:spAutoFit/>
          </a:bodyPr>
          <a:lstStyle/>
          <a:p>
            <a:pPr marL="539750" indent="-269875" lvl="1">
              <a:lnSpc>
                <a:spcPts val="3499"/>
              </a:lnSpc>
              <a:buFont typeface="Arial"/>
              <a:buChar char="•"/>
            </a:pPr>
            <a:r>
              <a:rPr lang="en-US" sz="2499">
                <a:solidFill>
                  <a:srgbClr val="192954"/>
                </a:solidFill>
                <a:latin typeface="Arimo"/>
              </a:rPr>
              <a:t>Only then will you achieve lasting results without investing frustrating hours into manual work.​</a:t>
            </a:r>
          </a:p>
          <a:p>
            <a:pPr>
              <a:lnSpc>
                <a:spcPts val="3499"/>
              </a:lnSpc>
            </a:pPr>
          </a:p>
        </p:txBody>
      </p:sp>
      <p:sp>
        <p:nvSpPr>
          <p:cNvPr name="TextBox 9" id="9"/>
          <p:cNvSpPr txBox="true"/>
          <p:nvPr/>
        </p:nvSpPr>
        <p:spPr>
          <a:xfrm rot="0">
            <a:off x="7161338" y="8071550"/>
            <a:ext cx="3965324" cy="861695"/>
          </a:xfrm>
          <a:prstGeom prst="rect">
            <a:avLst/>
          </a:prstGeom>
        </p:spPr>
        <p:txBody>
          <a:bodyPr anchor="t" rtlCol="false" tIns="0" lIns="0" bIns="0" rIns="0">
            <a:spAutoFit/>
          </a:bodyPr>
          <a:lstStyle/>
          <a:p>
            <a:pPr algn="ctr">
              <a:lnSpc>
                <a:spcPts val="7000"/>
              </a:lnSpc>
            </a:pPr>
            <a:r>
              <a:rPr lang="en-US" sz="5000">
                <a:solidFill>
                  <a:srgbClr val="000000"/>
                </a:solidFill>
                <a:latin typeface="Abril Fatface"/>
              </a:rPr>
              <a:t>Thank You...</a:t>
            </a:r>
          </a:p>
        </p:txBody>
      </p:sp>
      <p:sp>
        <p:nvSpPr>
          <p:cNvPr name="TextBox 10" id="10"/>
          <p:cNvSpPr txBox="true"/>
          <p:nvPr/>
        </p:nvSpPr>
        <p:spPr>
          <a:xfrm rot="0">
            <a:off x="41543" y="9639300"/>
            <a:ext cx="3879533" cy="647700"/>
          </a:xfrm>
          <a:prstGeom prst="rect">
            <a:avLst/>
          </a:prstGeom>
        </p:spPr>
        <p:txBody>
          <a:bodyPr anchor="t" rtlCol="false" tIns="0" lIns="0" bIns="0" rIns="0">
            <a:spAutoFit/>
          </a:bodyPr>
          <a:lstStyle/>
          <a:p>
            <a:pPr algn="just">
              <a:lnSpc>
                <a:spcPts val="1679"/>
              </a:lnSpc>
            </a:pPr>
            <a:r>
              <a:rPr lang="en-US" sz="1200">
                <a:solidFill>
                  <a:srgbClr val="000000"/>
                </a:solidFill>
                <a:latin typeface="Arimo Italics"/>
              </a:rPr>
              <a:t>Reference:</a:t>
            </a:r>
          </a:p>
          <a:p>
            <a:pPr algn="just">
              <a:lnSpc>
                <a:spcPts val="1679"/>
              </a:lnSpc>
            </a:pPr>
            <a:r>
              <a:rPr lang="en-US" sz="1200">
                <a:solidFill>
                  <a:srgbClr val="000000"/>
                </a:solidFill>
                <a:latin typeface="Arimo Italics"/>
              </a:rPr>
              <a:t>https://www.logicladder.com/energy-management/</a:t>
            </a:r>
          </a:p>
          <a:p>
            <a:pPr algn="just">
              <a:lnSpc>
                <a:spcPts val="1679"/>
              </a:lnSpc>
            </a:pPr>
            <a:r>
              <a:rPr lang="en-US" sz="1200">
                <a:solidFill>
                  <a:srgbClr val="000000"/>
                </a:solidFill>
                <a:latin typeface="Arimo Italics"/>
              </a:rPr>
              <a:t>https://www.energylens.com/articles/energy-management</a:t>
            </a:r>
          </a:p>
        </p:txBody>
      </p:sp>
      <p:sp>
        <p:nvSpPr>
          <p:cNvPr name="TextBox 11" id="11"/>
          <p:cNvSpPr txBox="true"/>
          <p:nvPr/>
        </p:nvSpPr>
        <p:spPr>
          <a:xfrm rot="0">
            <a:off x="17590188" y="9598660"/>
            <a:ext cx="127159" cy="331470"/>
          </a:xfrm>
          <a:prstGeom prst="rect">
            <a:avLst/>
          </a:prstGeom>
        </p:spPr>
        <p:txBody>
          <a:bodyPr anchor="t" rtlCol="false" tIns="0" lIns="0" bIns="0" rIns="0">
            <a:spAutoFit/>
          </a:bodyPr>
          <a:lstStyle/>
          <a:p>
            <a:pPr algn="ctr">
              <a:lnSpc>
                <a:spcPts val="2519"/>
              </a:lnSpc>
            </a:pPr>
            <a:r>
              <a:rPr lang="en-US" sz="1799">
                <a:solidFill>
                  <a:srgbClr val="000000"/>
                </a:solidFill>
                <a:latin typeface="Arimo"/>
              </a:rPr>
              <a:t>6</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DAEhbCOoIEU</dc:identifier>
  <dcterms:modified xsi:type="dcterms:W3CDTF">2011-08-01T06:04:30Z</dcterms:modified>
  <cp:revision>1</cp:revision>
  <dc:title>A72_PratikJade_EnvironmentalChemistry_TAE_2 </dc:title>
</cp:coreProperties>
</file>

<file path=docProps/thumbnail.jpeg>
</file>